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0" r:id="rId1"/>
  </p:sldMasterIdLst>
  <p:notesMasterIdLst>
    <p:notesMasterId r:id="rId57"/>
  </p:notesMasterIdLst>
  <p:handoutMasterIdLst>
    <p:handoutMasterId r:id="rId58"/>
  </p:handoutMasterIdLst>
  <p:sldIdLst>
    <p:sldId id="693" r:id="rId2"/>
    <p:sldId id="692" r:id="rId3"/>
    <p:sldId id="694" r:id="rId4"/>
    <p:sldId id="695" r:id="rId5"/>
    <p:sldId id="704" r:id="rId6"/>
    <p:sldId id="705" r:id="rId7"/>
    <p:sldId id="706" r:id="rId8"/>
    <p:sldId id="703" r:id="rId9"/>
    <p:sldId id="681" r:id="rId10"/>
    <p:sldId id="697" r:id="rId11"/>
    <p:sldId id="702" r:id="rId12"/>
    <p:sldId id="683" r:id="rId13"/>
    <p:sldId id="684" r:id="rId14"/>
    <p:sldId id="685" r:id="rId15"/>
    <p:sldId id="686" r:id="rId16"/>
    <p:sldId id="687" r:id="rId17"/>
    <p:sldId id="699" r:id="rId18"/>
    <p:sldId id="700" r:id="rId19"/>
    <p:sldId id="690" r:id="rId20"/>
    <p:sldId id="707" r:id="rId21"/>
    <p:sldId id="256" r:id="rId22"/>
    <p:sldId id="701" r:id="rId23"/>
    <p:sldId id="297" r:id="rId24"/>
    <p:sldId id="583" r:id="rId25"/>
    <p:sldId id="584" r:id="rId26"/>
    <p:sldId id="262" r:id="rId27"/>
    <p:sldId id="581" r:id="rId28"/>
    <p:sldId id="582" r:id="rId29"/>
    <p:sldId id="328" r:id="rId30"/>
    <p:sldId id="691" r:id="rId31"/>
    <p:sldId id="269" r:id="rId32"/>
    <p:sldId id="282" r:id="rId33"/>
    <p:sldId id="275" r:id="rId34"/>
    <p:sldId id="271" r:id="rId35"/>
    <p:sldId id="280" r:id="rId36"/>
    <p:sldId id="283" r:id="rId37"/>
    <p:sldId id="288" r:id="rId38"/>
    <p:sldId id="320" r:id="rId39"/>
    <p:sldId id="266" r:id="rId40"/>
    <p:sldId id="321" r:id="rId41"/>
    <p:sldId id="276" r:id="rId42"/>
    <p:sldId id="386" r:id="rId43"/>
    <p:sldId id="277" r:id="rId44"/>
    <p:sldId id="312" r:id="rId45"/>
    <p:sldId id="314" r:id="rId46"/>
    <p:sldId id="315" r:id="rId47"/>
    <p:sldId id="316" r:id="rId48"/>
    <p:sldId id="317" r:id="rId49"/>
    <p:sldId id="313" r:id="rId50"/>
    <p:sldId id="278" r:id="rId51"/>
    <p:sldId id="301" r:id="rId52"/>
    <p:sldId id="300" r:id="rId53"/>
    <p:sldId id="302" r:id="rId54"/>
    <p:sldId id="304" r:id="rId55"/>
    <p:sldId id="305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강버들" id="{DF83E302-0B08-45C8-BBD7-59B6B8631191}">
          <p14:sldIdLst>
            <p14:sldId id="693"/>
            <p14:sldId id="692"/>
            <p14:sldId id="694"/>
            <p14:sldId id="695"/>
            <p14:sldId id="704"/>
            <p14:sldId id="705"/>
            <p14:sldId id="706"/>
            <p14:sldId id="703"/>
            <p14:sldId id="681"/>
            <p14:sldId id="697"/>
            <p14:sldId id="702"/>
            <p14:sldId id="683"/>
            <p14:sldId id="684"/>
            <p14:sldId id="685"/>
            <p14:sldId id="686"/>
            <p14:sldId id="687"/>
            <p14:sldId id="699"/>
            <p14:sldId id="700"/>
            <p14:sldId id="690"/>
            <p14:sldId id="707"/>
          </p14:sldIdLst>
        </p14:section>
        <p14:section name="공통 부분" id="{FFF10E05-D02E-434A-9D83-C7966A361C7A}">
          <p14:sldIdLst>
            <p14:sldId id="256"/>
            <p14:sldId id="701"/>
            <p14:sldId id="297"/>
            <p14:sldId id="583"/>
            <p14:sldId id="584"/>
          </p14:sldIdLst>
        </p14:section>
        <p14:section name="기본 구역" id="{A029E102-34D6-4D07-BD5B-0A02D47193DD}">
          <p14:sldIdLst>
            <p14:sldId id="262"/>
            <p14:sldId id="581"/>
            <p14:sldId id="582"/>
            <p14:sldId id="328"/>
            <p14:sldId id="691"/>
            <p14:sldId id="269"/>
            <p14:sldId id="282"/>
            <p14:sldId id="275"/>
            <p14:sldId id="271"/>
            <p14:sldId id="280"/>
            <p14:sldId id="283"/>
            <p14:sldId id="288"/>
            <p14:sldId id="320"/>
            <p14:sldId id="266"/>
            <p14:sldId id="321"/>
            <p14:sldId id="276"/>
          </p14:sldIdLst>
        </p14:section>
        <p14:section name="인프라 구성" id="{613F9977-3F9D-4A98-A20A-5E4EE574034C}">
          <p14:sldIdLst>
            <p14:sldId id="386"/>
            <p14:sldId id="277"/>
            <p14:sldId id="312"/>
            <p14:sldId id="314"/>
            <p14:sldId id="315"/>
            <p14:sldId id="316"/>
            <p14:sldId id="317"/>
            <p14:sldId id="313"/>
            <p14:sldId id="278"/>
            <p14:sldId id="301"/>
            <p14:sldId id="300"/>
            <p14:sldId id="302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17" userDrawn="1">
          <p15:clr>
            <a:srgbClr val="A4A3A4"/>
          </p15:clr>
        </p15:guide>
        <p15:guide id="2" orient="horz" pos="1756">
          <p15:clr>
            <a:srgbClr val="A4A3A4"/>
          </p15:clr>
        </p15:guide>
        <p15:guide id="3" orient="horz" pos="3072" userDrawn="1">
          <p15:clr>
            <a:srgbClr val="A4A3A4"/>
          </p15:clr>
        </p15:guide>
        <p15:guide id="4" pos="3901" userDrawn="1">
          <p15:clr>
            <a:srgbClr val="A4A3A4"/>
          </p15:clr>
        </p15:guide>
        <p15:guide id="5" pos="27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60A"/>
    <a:srgbClr val="595C99"/>
    <a:srgbClr val="252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4A140-C405-4CEE-8CEE-D2E6AE9BF8B4}" v="8" dt="2025-12-10T13:39:37.896"/>
  </p1510:revLst>
</p1510:revInfo>
</file>

<file path=ppt/tableStyles.xml><?xml version="1.0" encoding="utf-8"?>
<a:tblStyleLst xmlns:a="http://schemas.openxmlformats.org/drawingml/2006/main" def="{5C22544A-7EE6-4342-B048-85BDC9FD1C3A}">
  <a:tblStyle styleId="{E3C2C905-88A0-4FAD-938B-CDD21E30D1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425" autoAdjust="0"/>
  </p:normalViewPr>
  <p:slideViewPr>
    <p:cSldViewPr snapToGrid="0">
      <p:cViewPr varScale="1">
        <p:scale>
          <a:sx n="70" d="100"/>
          <a:sy n="70" d="100"/>
        </p:scale>
        <p:origin x="84" y="1224"/>
      </p:cViewPr>
      <p:guideLst>
        <p:guide orient="horz" pos="917"/>
        <p:guide orient="horz" pos="1756"/>
        <p:guide orient="horz" pos="3072"/>
        <p:guide pos="3901"/>
        <p:guide pos="272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13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13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oc905@naver.com" userId="d9a05be4c2c09a31" providerId="LiveId" clId="{157D9025-31AC-4173-A124-10266AC62DEB}"/>
    <pc:docChg chg="custSel modSld sldOrd">
      <pc:chgData name="haroc905@naver.com" userId="d9a05be4c2c09a31" providerId="LiveId" clId="{157D9025-31AC-4173-A124-10266AC62DEB}" dt="2025-12-10T15:29:41.301" v="87" actId="14100"/>
      <pc:docMkLst>
        <pc:docMk/>
      </pc:docMkLst>
      <pc:sldChg chg="ord">
        <pc:chgData name="haroc905@naver.com" userId="d9a05be4c2c09a31" providerId="LiveId" clId="{157D9025-31AC-4173-A124-10266AC62DEB}" dt="2025-12-10T13:43:59.459" v="76"/>
        <pc:sldMkLst>
          <pc:docMk/>
          <pc:sldMk cId="2442869105" sldId="663"/>
        </pc:sldMkLst>
      </pc:sldChg>
      <pc:sldChg chg="ord">
        <pc:chgData name="haroc905@naver.com" userId="d9a05be4c2c09a31" providerId="LiveId" clId="{157D9025-31AC-4173-A124-10266AC62DEB}" dt="2025-12-10T13:43:59.459" v="76"/>
        <pc:sldMkLst>
          <pc:docMk/>
          <pc:sldMk cId="3943988991" sldId="664"/>
        </pc:sldMkLst>
      </pc:sldChg>
      <pc:sldChg chg="addSp delSp modSp mod">
        <pc:chgData name="haroc905@naver.com" userId="d9a05be4c2c09a31" providerId="LiveId" clId="{157D9025-31AC-4173-A124-10266AC62DEB}" dt="2025-12-10T15:28:34.706" v="81" actId="1076"/>
        <pc:sldMkLst>
          <pc:docMk/>
          <pc:sldMk cId="3341554095" sldId="668"/>
        </pc:sldMkLst>
        <pc:spChg chg="mod">
          <ac:chgData name="haroc905@naver.com" userId="d9a05be4c2c09a31" providerId="LiveId" clId="{157D9025-31AC-4173-A124-10266AC62DEB}" dt="2025-12-10T12:59:00.756" v="12"/>
          <ac:spMkLst>
            <pc:docMk/>
            <pc:sldMk cId="3341554095" sldId="668"/>
            <ac:spMk id="29" creationId="{00000000-0000-0000-0000-000000000000}"/>
          </ac:spMkLst>
        </pc:spChg>
        <pc:picChg chg="add mod">
          <ac:chgData name="haroc905@naver.com" userId="d9a05be4c2c09a31" providerId="LiveId" clId="{157D9025-31AC-4173-A124-10266AC62DEB}" dt="2025-12-10T15:28:34.706" v="81" actId="1076"/>
          <ac:picMkLst>
            <pc:docMk/>
            <pc:sldMk cId="3341554095" sldId="668"/>
            <ac:picMk id="3" creationId="{D8F02341-CCE8-1100-CF37-4C43A71BDDBC}"/>
          </ac:picMkLst>
        </pc:picChg>
        <pc:picChg chg="del">
          <ac:chgData name="haroc905@naver.com" userId="d9a05be4c2c09a31" providerId="LiveId" clId="{157D9025-31AC-4173-A124-10266AC62DEB}" dt="2025-12-10T15:28:31.220" v="77" actId="478"/>
          <ac:picMkLst>
            <pc:docMk/>
            <pc:sldMk cId="3341554095" sldId="668"/>
            <ac:picMk id="8" creationId="{00000000-0000-0000-0000-000000000000}"/>
          </ac:picMkLst>
        </pc:picChg>
      </pc:sldChg>
      <pc:sldChg chg="addSp delSp modSp mod">
        <pc:chgData name="haroc905@naver.com" userId="d9a05be4c2c09a31" providerId="LiveId" clId="{157D9025-31AC-4173-A124-10266AC62DEB}" dt="2025-12-10T15:29:41.301" v="87" actId="14100"/>
        <pc:sldMkLst>
          <pc:docMk/>
          <pc:sldMk cId="3500473440" sldId="669"/>
        </pc:sldMkLst>
        <pc:spChg chg="mod">
          <ac:chgData name="haroc905@naver.com" userId="d9a05be4c2c09a31" providerId="LiveId" clId="{157D9025-31AC-4173-A124-10266AC62DEB}" dt="2025-12-10T13:39:38.503" v="74" actId="20577"/>
          <ac:spMkLst>
            <pc:docMk/>
            <pc:sldMk cId="3500473440" sldId="669"/>
            <ac:spMk id="29" creationId="{00000000-0000-0000-0000-000000000000}"/>
          </ac:spMkLst>
        </pc:spChg>
        <pc:picChg chg="add mod">
          <ac:chgData name="haroc905@naver.com" userId="d9a05be4c2c09a31" providerId="LiveId" clId="{157D9025-31AC-4173-A124-10266AC62DEB}" dt="2025-12-10T15:29:41.301" v="87" actId="14100"/>
          <ac:picMkLst>
            <pc:docMk/>
            <pc:sldMk cId="3500473440" sldId="669"/>
            <ac:picMk id="3" creationId="{79F21835-1568-0B11-8553-1B6561245F64}"/>
          </ac:picMkLst>
        </pc:picChg>
        <pc:picChg chg="del">
          <ac:chgData name="haroc905@naver.com" userId="d9a05be4c2c09a31" providerId="LiveId" clId="{157D9025-31AC-4173-A124-10266AC62DEB}" dt="2025-12-10T15:29:35.753" v="82" actId="478"/>
          <ac:picMkLst>
            <pc:docMk/>
            <pc:sldMk cId="3500473440" sldId="669"/>
            <ac:picMk id="26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1AB400E-792A-4127-AA2A-5DC4E390C5E9}" type="datetime1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D4D73788-ECA9-4349-AE95-8C8FAE71C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2204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3766e2b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3766e2b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84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**내재화</a:t>
            </a:r>
            <a:r>
              <a:rPr lang="en-US" altLang="ko-KR"/>
              <a:t>(Internalization)**</a:t>
            </a:r>
            <a:r>
              <a:rPr lang="ko-KR" altLang="en-US"/>
              <a:t>는</a:t>
            </a:r>
            <a:br>
              <a:rPr lang="ko-KR" altLang="en-US"/>
            </a:br>
            <a:r>
              <a:rPr lang="ko-KR" altLang="en-US"/>
              <a:t>“</a:t>
            </a:r>
            <a:r>
              <a:rPr lang="ko-KR" altLang="en-US" b="1"/>
              <a:t>특정 지식</a:t>
            </a:r>
            <a:r>
              <a:rPr lang="en-US" altLang="ko-KR" b="1"/>
              <a:t>, </a:t>
            </a:r>
            <a:r>
              <a:rPr lang="ko-KR" altLang="en-US" b="1"/>
              <a:t>기술</a:t>
            </a:r>
            <a:r>
              <a:rPr lang="en-US" altLang="ko-KR" b="1"/>
              <a:t>, </a:t>
            </a:r>
            <a:r>
              <a:rPr lang="ko-KR" altLang="en-US" b="1"/>
              <a:t>규칙</a:t>
            </a:r>
            <a:r>
              <a:rPr lang="en-US" altLang="ko-KR" b="1"/>
              <a:t>, </a:t>
            </a:r>
            <a:r>
              <a:rPr lang="ko-KR" altLang="en-US" b="1"/>
              <a:t>프로세스를 조직 내부 구성원들이 스스로 익히고 자연스럽게 실천하는 상태</a:t>
            </a:r>
            <a:r>
              <a:rPr lang="ko-KR" altLang="en-US"/>
              <a:t>”를 말해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778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3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41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5874-38C9-D70A-7179-C370C06F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27BD2-BF50-336D-ECA6-8C4A2DEDA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034EBD-9F3D-7794-26AD-7620640D0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987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5874-38C9-D70A-7179-C370C06F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27BD2-BF50-336D-ECA6-8C4A2DEDA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034EBD-9F3D-7794-26AD-7620640D0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574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5874-38C9-D70A-7179-C370C06F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27BD2-BF50-336D-ECA6-8C4A2DEDA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034EBD-9F3D-7794-26AD-7620640D0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21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3766e2b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3766e2b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68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472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9;p2"/>
          <p:cNvSpPr/>
          <p:nvPr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539975"/>
            <a:ext cx="39936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5975" y="937075"/>
            <a:ext cx="6235800" cy="23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트러블슈팅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927499" cy="3418289"/>
          </a:xfrm>
          <a:prstGeom prst="roundRect">
            <a:avLst>
              <a:gd name="adj" fmla="val 5176"/>
            </a:avLst>
          </a:prstGeom>
          <a:ln w="19050">
            <a:solidFill>
              <a:srgbClr val="0BC4D9"/>
            </a:solidFill>
          </a:ln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1"/>
          </p:nvPr>
        </p:nvSpPr>
        <p:spPr>
          <a:xfrm>
            <a:off x="4930887" y="1446457"/>
            <a:ext cx="3375025" cy="33750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3261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1_Background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52;p31"/>
          <p:cNvSpPr/>
          <p:nvPr userDrawn="1"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0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262300" y="893000"/>
            <a:ext cx="3572400" cy="225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28375" y="3784100"/>
            <a:ext cx="42402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253976" y="893000"/>
            <a:ext cx="1987800" cy="13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35;p9"/>
          <p:cNvSpPr/>
          <p:nvPr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4263425" y="1864225"/>
            <a:ext cx="3854100" cy="22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4263425" y="1012225"/>
            <a:ext cx="3620400" cy="69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3045600" y="0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60984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점검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팀원 소개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02288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30492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6094800" y="0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점검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36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팀원 소개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72167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30492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60948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점검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3600" y="-11222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팀원 소개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605940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6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GRE</a:t>
            </a:r>
            <a:r>
              <a:rPr lang="en-US" altLang="ko-KR" sz="1600" baseline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/ IPsec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30456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OSPF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라우팅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60984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보안 설정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927499" cy="3418289"/>
          </a:xfrm>
          <a:prstGeom prst="roundRect">
            <a:avLst>
              <a:gd name="adj" fmla="val 5176"/>
            </a:avLst>
          </a:prstGeom>
          <a:ln w="19050">
            <a:solidFill>
              <a:srgbClr val="0BC4D9"/>
            </a:solidFill>
          </a:ln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1"/>
          </p:nvPr>
        </p:nvSpPr>
        <p:spPr>
          <a:xfrm>
            <a:off x="4930887" y="1446457"/>
            <a:ext cx="3375025" cy="33750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79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6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GRE</a:t>
            </a:r>
            <a:r>
              <a:rPr lang="en-US" altLang="ko-KR" sz="1600" baseline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/ IPsec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3045600" y="0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OSPF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라우팅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60984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보안 설정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927499" cy="3418289"/>
          </a:xfrm>
          <a:prstGeom prst="roundRect">
            <a:avLst>
              <a:gd name="adj" fmla="val 5176"/>
            </a:avLst>
          </a:prstGeom>
          <a:ln w="19050">
            <a:solidFill>
              <a:srgbClr val="0BC4D9"/>
            </a:solidFill>
          </a:ln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1"/>
          </p:nvPr>
        </p:nvSpPr>
        <p:spPr>
          <a:xfrm>
            <a:off x="4930887" y="1446457"/>
            <a:ext cx="3375025" cy="33750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475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6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GRE</a:t>
            </a:r>
            <a:r>
              <a:rPr lang="en-US" altLang="ko-KR" sz="1600" baseline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/ IPsec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30456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OSPF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라우팅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6098400" y="0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보안 설정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927499" cy="3418289"/>
          </a:xfrm>
          <a:prstGeom prst="roundRect">
            <a:avLst>
              <a:gd name="adj" fmla="val 5176"/>
            </a:avLst>
          </a:prstGeom>
          <a:ln w="19050">
            <a:solidFill>
              <a:srgbClr val="0BC4D9"/>
            </a:solidFill>
          </a:ln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1"/>
          </p:nvPr>
        </p:nvSpPr>
        <p:spPr>
          <a:xfrm>
            <a:off x="4930887" y="1446457"/>
            <a:ext cx="3375025" cy="33750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3346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6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81" r:id="rId4"/>
    <p:sldLayoutId id="2147483683" r:id="rId5"/>
    <p:sldLayoutId id="2147483682" r:id="rId6"/>
    <p:sldLayoutId id="2147483699" r:id="rId7"/>
    <p:sldLayoutId id="2147483698" r:id="rId8"/>
    <p:sldLayoutId id="2147483697" r:id="rId9"/>
    <p:sldLayoutId id="2147483700" r:id="rId10"/>
    <p:sldLayoutId id="2147483696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/>
          <p:nvPr/>
        </p:nvSpPr>
        <p:spPr>
          <a:xfrm>
            <a:off x="715975" y="3638550"/>
            <a:ext cx="4256700" cy="627792"/>
          </a:xfrm>
          <a:prstGeom prst="roundRect">
            <a:avLst>
              <a:gd name="adj" fmla="val 1498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subTitle" idx="1"/>
          </p:nvPr>
        </p:nvSpPr>
        <p:spPr>
          <a:xfrm>
            <a:off x="847525" y="3665496"/>
            <a:ext cx="39936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정보 보호 컨설팅 기반 네트워크 웹 보안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사업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네트워크 구축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ea typeface="HY견고딕" panose="02030600000101010101" pitchFamily="18" charset="-127"/>
              </a:rPr>
              <a:t>네트워크 엔지니어</a:t>
            </a:r>
            <a:r>
              <a:rPr lang="en" dirty="0">
                <a:ea typeface="HY견고딕" panose="02030600000101010101" pitchFamily="18" charset="-127"/>
              </a:rPr>
              <a:t/>
            </a:r>
            <a:br>
              <a:rPr lang="en" dirty="0">
                <a:ea typeface="HY견고딕" panose="02030600000101010101" pitchFamily="18" charset="-127"/>
              </a:rPr>
            </a:br>
            <a:r>
              <a:rPr lang="ko-KR" altLang="en-US" dirty="0" err="1">
                <a:solidFill>
                  <a:srgbClr val="0BC4D9"/>
                </a:solidFill>
                <a:ea typeface="HY견고딕" panose="02030600000101010101" pitchFamily="18" charset="-127"/>
              </a:rPr>
              <a:t>강버들</a:t>
            </a:r>
            <a:r>
              <a:rPr lang="ko-KR" altLang="en-US" dirty="0" smtClean="0"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0BC4D9"/>
                </a:solidFill>
                <a:ea typeface="HY견고딕" panose="02030600000101010101" pitchFamily="18" charset="-127"/>
              </a:rPr>
              <a:t>포트폴리오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6" name="Google Shape;166;p35"/>
          <p:cNvGrpSpPr/>
          <p:nvPr/>
        </p:nvGrpSpPr>
        <p:grpSpPr>
          <a:xfrm>
            <a:off x="7281625" y="832450"/>
            <a:ext cx="753075" cy="965050"/>
            <a:chOff x="7281625" y="832450"/>
            <a:chExt cx="753075" cy="965050"/>
          </a:xfrm>
        </p:grpSpPr>
        <p:sp>
          <p:nvSpPr>
            <p:cNvPr id="167" name="Google Shape;167;p35"/>
            <p:cNvSpPr/>
            <p:nvPr/>
          </p:nvSpPr>
          <p:spPr>
            <a:xfrm rot="1259466">
              <a:off x="7344964" y="1262138"/>
              <a:ext cx="531792" cy="3775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35"/>
            <p:cNvGrpSpPr/>
            <p:nvPr/>
          </p:nvGrpSpPr>
          <p:grpSpPr>
            <a:xfrm>
              <a:off x="7281625" y="832450"/>
              <a:ext cx="753075" cy="965050"/>
              <a:chOff x="7167325" y="870550"/>
              <a:chExt cx="753075" cy="965050"/>
            </a:xfrm>
          </p:grpSpPr>
          <p:sp>
            <p:nvSpPr>
              <p:cNvPr id="169" name="Google Shape;169;p35"/>
              <p:cNvSpPr/>
              <p:nvPr/>
            </p:nvSpPr>
            <p:spPr>
              <a:xfrm>
                <a:off x="7336000" y="870550"/>
                <a:ext cx="584400" cy="51622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0649" extrusionOk="0">
                    <a:moveTo>
                      <a:pt x="13154" y="1"/>
                    </a:moveTo>
                    <a:cubicBezTo>
                      <a:pt x="9509" y="1"/>
                      <a:pt x="6077" y="2213"/>
                      <a:pt x="4700" y="5805"/>
                    </a:cubicBezTo>
                    <a:lnTo>
                      <a:pt x="0" y="18022"/>
                    </a:lnTo>
                    <a:lnTo>
                      <a:pt x="6868" y="20649"/>
                    </a:lnTo>
                    <a:lnTo>
                      <a:pt x="7832" y="18143"/>
                    </a:lnTo>
                    <a:lnTo>
                      <a:pt x="3471" y="16480"/>
                    </a:lnTo>
                    <a:lnTo>
                      <a:pt x="7182" y="6768"/>
                    </a:lnTo>
                    <a:cubicBezTo>
                      <a:pt x="8168" y="4238"/>
                      <a:pt x="10590" y="2685"/>
                      <a:pt x="13152" y="2685"/>
                    </a:cubicBezTo>
                    <a:cubicBezTo>
                      <a:pt x="13908" y="2685"/>
                      <a:pt x="14676" y="2820"/>
                      <a:pt x="15423" y="3106"/>
                    </a:cubicBezTo>
                    <a:cubicBezTo>
                      <a:pt x="18700" y="4359"/>
                      <a:pt x="20339" y="8046"/>
                      <a:pt x="19086" y="11323"/>
                    </a:cubicBezTo>
                    <a:lnTo>
                      <a:pt x="18507" y="12889"/>
                    </a:lnTo>
                    <a:lnTo>
                      <a:pt x="20990" y="13829"/>
                    </a:lnTo>
                    <a:lnTo>
                      <a:pt x="21592" y="12287"/>
                    </a:lnTo>
                    <a:cubicBezTo>
                      <a:pt x="23375" y="7636"/>
                      <a:pt x="21038" y="2383"/>
                      <a:pt x="16387" y="599"/>
                    </a:cubicBezTo>
                    <a:cubicBezTo>
                      <a:pt x="15322" y="193"/>
                      <a:pt x="14229" y="1"/>
                      <a:pt x="13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5"/>
              <p:cNvSpPr/>
              <p:nvPr/>
            </p:nvSpPr>
            <p:spPr>
              <a:xfrm>
                <a:off x="7416725" y="917450"/>
                <a:ext cx="456675" cy="312100"/>
              </a:xfrm>
              <a:custGeom>
                <a:avLst/>
                <a:gdLst/>
                <a:ahLst/>
                <a:cxnLst/>
                <a:rect l="l" t="t" r="r" b="b"/>
                <a:pathLst>
                  <a:path w="18267" h="12484" extrusionOk="0">
                    <a:moveTo>
                      <a:pt x="9808" y="1"/>
                    </a:moveTo>
                    <a:cubicBezTo>
                      <a:pt x="6772" y="1"/>
                      <a:pt x="3929" y="1832"/>
                      <a:pt x="2796" y="4820"/>
                    </a:cubicBezTo>
                    <a:lnTo>
                      <a:pt x="1" y="12074"/>
                    </a:lnTo>
                    <a:lnTo>
                      <a:pt x="1061" y="12483"/>
                    </a:lnTo>
                    <a:lnTo>
                      <a:pt x="3953" y="4892"/>
                    </a:lnTo>
                    <a:cubicBezTo>
                      <a:pt x="4941" y="2362"/>
                      <a:pt x="7350" y="796"/>
                      <a:pt x="9929" y="796"/>
                    </a:cubicBezTo>
                    <a:cubicBezTo>
                      <a:pt x="10676" y="796"/>
                      <a:pt x="11447" y="940"/>
                      <a:pt x="12194" y="1230"/>
                    </a:cubicBezTo>
                    <a:cubicBezTo>
                      <a:pt x="14724" y="2194"/>
                      <a:pt x="16291" y="4627"/>
                      <a:pt x="16291" y="7182"/>
                    </a:cubicBezTo>
                    <a:cubicBezTo>
                      <a:pt x="16291" y="7929"/>
                      <a:pt x="16146" y="8700"/>
                      <a:pt x="15857" y="9447"/>
                    </a:cubicBezTo>
                    <a:lnTo>
                      <a:pt x="15278" y="11013"/>
                    </a:lnTo>
                    <a:lnTo>
                      <a:pt x="16315" y="11399"/>
                    </a:lnTo>
                    <a:lnTo>
                      <a:pt x="16797" y="10194"/>
                    </a:lnTo>
                    <a:cubicBezTo>
                      <a:pt x="18267" y="6314"/>
                      <a:pt x="16339" y="1977"/>
                      <a:pt x="12483" y="483"/>
                    </a:cubicBezTo>
                    <a:cubicBezTo>
                      <a:pt x="11592" y="145"/>
                      <a:pt x="10700" y="1"/>
                      <a:pt x="9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5"/>
              <p:cNvSpPr/>
              <p:nvPr/>
            </p:nvSpPr>
            <p:spPr>
              <a:xfrm>
                <a:off x="7272150" y="1237625"/>
                <a:ext cx="621725" cy="597975"/>
              </a:xfrm>
              <a:custGeom>
                <a:avLst/>
                <a:gdLst/>
                <a:ahLst/>
                <a:cxnLst/>
                <a:rect l="l" t="t" r="r" b="b"/>
                <a:pathLst>
                  <a:path w="24869" h="23919" extrusionOk="0">
                    <a:moveTo>
                      <a:pt x="7373" y="1"/>
                    </a:moveTo>
                    <a:cubicBezTo>
                      <a:pt x="6778" y="1"/>
                      <a:pt x="6215" y="365"/>
                      <a:pt x="5976" y="953"/>
                    </a:cubicBezTo>
                    <a:lnTo>
                      <a:pt x="289" y="15822"/>
                    </a:lnTo>
                    <a:cubicBezTo>
                      <a:pt x="0" y="16593"/>
                      <a:pt x="386" y="17460"/>
                      <a:pt x="1157" y="17749"/>
                    </a:cubicBezTo>
                    <a:lnTo>
                      <a:pt x="16941" y="23822"/>
                    </a:lnTo>
                    <a:cubicBezTo>
                      <a:pt x="17114" y="23887"/>
                      <a:pt x="17293" y="23918"/>
                      <a:pt x="17469" y="23918"/>
                    </a:cubicBezTo>
                    <a:cubicBezTo>
                      <a:pt x="18073" y="23918"/>
                      <a:pt x="18645" y="23552"/>
                      <a:pt x="18869" y="22955"/>
                    </a:cubicBezTo>
                    <a:lnTo>
                      <a:pt x="24580" y="8086"/>
                    </a:lnTo>
                    <a:cubicBezTo>
                      <a:pt x="24869" y="7315"/>
                      <a:pt x="24483" y="6448"/>
                      <a:pt x="23712" y="6159"/>
                    </a:cubicBezTo>
                    <a:lnTo>
                      <a:pt x="7928" y="110"/>
                    </a:lnTo>
                    <a:cubicBezTo>
                      <a:pt x="7746" y="36"/>
                      <a:pt x="7558" y="1"/>
                      <a:pt x="7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5"/>
              <p:cNvSpPr/>
              <p:nvPr/>
            </p:nvSpPr>
            <p:spPr>
              <a:xfrm>
                <a:off x="7266725" y="1195775"/>
                <a:ext cx="482575" cy="552475"/>
              </a:xfrm>
              <a:custGeom>
                <a:avLst/>
                <a:gdLst/>
                <a:ahLst/>
                <a:cxnLst/>
                <a:rect l="l" t="t" r="r" b="b"/>
                <a:pathLst>
                  <a:path w="19303" h="22099" extrusionOk="0">
                    <a:moveTo>
                      <a:pt x="15037" y="22098"/>
                    </a:moveTo>
                    <a:lnTo>
                      <a:pt x="19230" y="11206"/>
                    </a:lnTo>
                    <a:lnTo>
                      <a:pt x="17110" y="14194"/>
                    </a:lnTo>
                    <a:cubicBezTo>
                      <a:pt x="15929" y="15857"/>
                      <a:pt x="14435" y="17231"/>
                      <a:pt x="12724" y="18243"/>
                    </a:cubicBezTo>
                    <a:lnTo>
                      <a:pt x="19302" y="11013"/>
                    </a:lnTo>
                    <a:lnTo>
                      <a:pt x="15037" y="22098"/>
                    </a:lnTo>
                    <a:lnTo>
                      <a:pt x="15037" y="22098"/>
                    </a:lnTo>
                    <a:moveTo>
                      <a:pt x="2747" y="17279"/>
                    </a:moveTo>
                    <a:cubicBezTo>
                      <a:pt x="1518" y="16074"/>
                      <a:pt x="699" y="14508"/>
                      <a:pt x="386" y="12797"/>
                    </a:cubicBezTo>
                    <a:lnTo>
                      <a:pt x="9808" y="2411"/>
                    </a:lnTo>
                    <a:lnTo>
                      <a:pt x="6483" y="1133"/>
                    </a:lnTo>
                    <a:lnTo>
                      <a:pt x="121" y="8170"/>
                    </a:lnTo>
                    <a:lnTo>
                      <a:pt x="0" y="5712"/>
                    </a:lnTo>
                    <a:lnTo>
                      <a:pt x="1832" y="965"/>
                    </a:lnTo>
                    <a:cubicBezTo>
                      <a:pt x="2049" y="362"/>
                      <a:pt x="2627" y="1"/>
                      <a:pt x="3229" y="1"/>
                    </a:cubicBezTo>
                    <a:cubicBezTo>
                      <a:pt x="3398" y="1"/>
                      <a:pt x="3591" y="25"/>
                      <a:pt x="3760" y="97"/>
                    </a:cubicBezTo>
                    <a:lnTo>
                      <a:pt x="4555" y="386"/>
                    </a:lnTo>
                    <a:lnTo>
                      <a:pt x="6001" y="941"/>
                    </a:lnTo>
                    <a:lnTo>
                      <a:pt x="7061" y="1350"/>
                    </a:lnTo>
                    <a:lnTo>
                      <a:pt x="14555" y="4242"/>
                    </a:lnTo>
                    <a:lnTo>
                      <a:pt x="2747" y="17279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5"/>
              <p:cNvSpPr/>
              <p:nvPr/>
            </p:nvSpPr>
            <p:spPr>
              <a:xfrm>
                <a:off x="7269725" y="1224100"/>
                <a:ext cx="242225" cy="291600"/>
              </a:xfrm>
              <a:custGeom>
                <a:avLst/>
                <a:gdLst/>
                <a:ahLst/>
                <a:cxnLst/>
                <a:rect l="l" t="t" r="r" b="b"/>
                <a:pathLst>
                  <a:path w="9689" h="11664" extrusionOk="0">
                    <a:moveTo>
                      <a:pt x="6363" y="0"/>
                    </a:moveTo>
                    <a:lnTo>
                      <a:pt x="1" y="7037"/>
                    </a:lnTo>
                    <a:lnTo>
                      <a:pt x="145" y="10555"/>
                    </a:lnTo>
                    <a:cubicBezTo>
                      <a:pt x="169" y="10941"/>
                      <a:pt x="194" y="11302"/>
                      <a:pt x="266" y="11664"/>
                    </a:cubicBezTo>
                    <a:lnTo>
                      <a:pt x="9688" y="1278"/>
                    </a:lnTo>
                    <a:lnTo>
                      <a:pt x="6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5"/>
              <p:cNvSpPr/>
              <p:nvPr/>
            </p:nvSpPr>
            <p:spPr>
              <a:xfrm>
                <a:off x="7749275" y="1384950"/>
                <a:ext cx="30150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47" extrusionOk="0">
                    <a:moveTo>
                      <a:pt x="0" y="3446"/>
                    </a:moveTo>
                    <a:lnTo>
                      <a:pt x="1109" y="531"/>
                    </a:lnTo>
                    <a:cubicBezTo>
                      <a:pt x="1181" y="338"/>
                      <a:pt x="1205" y="169"/>
                      <a:pt x="1205" y="0"/>
                    </a:cubicBezTo>
                    <a:cubicBezTo>
                      <a:pt x="1205" y="169"/>
                      <a:pt x="1181" y="338"/>
                      <a:pt x="1109" y="531"/>
                    </a:cubicBezTo>
                    <a:lnTo>
                      <a:pt x="0" y="3446"/>
                    </a:lnTo>
                  </a:path>
                </a:pathLst>
              </a:custGeom>
              <a:solidFill>
                <a:srgbClr val="FBAF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5"/>
              <p:cNvSpPr/>
              <p:nvPr/>
            </p:nvSpPr>
            <p:spPr>
              <a:xfrm>
                <a:off x="7335400" y="1301800"/>
                <a:ext cx="444025" cy="398250"/>
              </a:xfrm>
              <a:custGeom>
                <a:avLst/>
                <a:gdLst/>
                <a:ahLst/>
                <a:cxnLst/>
                <a:rect l="l" t="t" r="r" b="b"/>
                <a:pathLst>
                  <a:path w="17761" h="15930" extrusionOk="0">
                    <a:moveTo>
                      <a:pt x="4675" y="15929"/>
                    </a:moveTo>
                    <a:lnTo>
                      <a:pt x="1952" y="14484"/>
                    </a:lnTo>
                    <a:cubicBezTo>
                      <a:pt x="1229" y="14098"/>
                      <a:pt x="579" y="13616"/>
                      <a:pt x="0" y="13038"/>
                    </a:cubicBezTo>
                    <a:lnTo>
                      <a:pt x="11808" y="1"/>
                    </a:lnTo>
                    <a:lnTo>
                      <a:pt x="16796" y="1905"/>
                    </a:lnTo>
                    <a:cubicBezTo>
                      <a:pt x="17399" y="2146"/>
                      <a:pt x="17760" y="2700"/>
                      <a:pt x="17760" y="3326"/>
                    </a:cubicBezTo>
                    <a:cubicBezTo>
                      <a:pt x="17760" y="3495"/>
                      <a:pt x="17736" y="3664"/>
                      <a:pt x="17664" y="3857"/>
                    </a:cubicBezTo>
                    <a:lnTo>
                      <a:pt x="16555" y="6772"/>
                    </a:lnTo>
                    <a:lnTo>
                      <a:pt x="9977" y="14002"/>
                    </a:lnTo>
                    <a:cubicBezTo>
                      <a:pt x="8362" y="14990"/>
                      <a:pt x="6555" y="15640"/>
                      <a:pt x="4675" y="15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5"/>
              <p:cNvSpPr/>
              <p:nvPr/>
            </p:nvSpPr>
            <p:spPr>
              <a:xfrm>
                <a:off x="7438425" y="1434950"/>
                <a:ext cx="117500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81" extrusionOk="0">
                    <a:moveTo>
                      <a:pt x="2704" y="1"/>
                    </a:moveTo>
                    <a:cubicBezTo>
                      <a:pt x="1966" y="1"/>
                      <a:pt x="1268" y="454"/>
                      <a:pt x="988" y="1181"/>
                    </a:cubicBezTo>
                    <a:cubicBezTo>
                      <a:pt x="771" y="1784"/>
                      <a:pt x="868" y="2434"/>
                      <a:pt x="1253" y="2916"/>
                    </a:cubicBezTo>
                    <a:lnTo>
                      <a:pt x="0" y="4844"/>
                    </a:lnTo>
                    <a:lnTo>
                      <a:pt x="2675" y="5880"/>
                    </a:lnTo>
                    <a:lnTo>
                      <a:pt x="3036" y="3615"/>
                    </a:lnTo>
                    <a:cubicBezTo>
                      <a:pt x="3639" y="3495"/>
                      <a:pt x="4169" y="3085"/>
                      <a:pt x="4410" y="2483"/>
                    </a:cubicBezTo>
                    <a:cubicBezTo>
                      <a:pt x="4699" y="1663"/>
                      <a:pt x="4410" y="796"/>
                      <a:pt x="3735" y="314"/>
                    </a:cubicBezTo>
                    <a:cubicBezTo>
                      <a:pt x="3615" y="242"/>
                      <a:pt x="3494" y="169"/>
                      <a:pt x="3350" y="121"/>
                    </a:cubicBezTo>
                    <a:cubicBezTo>
                      <a:pt x="3137" y="39"/>
                      <a:pt x="2919" y="1"/>
                      <a:pt x="27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1" y="844"/>
                    </a:ln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98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BB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5"/>
              <p:cNvSpPr/>
              <p:nvPr/>
            </p:nvSpPr>
            <p:spPr>
              <a:xfrm>
                <a:off x="7175150" y="1515675"/>
                <a:ext cx="160275" cy="162075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483" extrusionOk="0">
                    <a:moveTo>
                      <a:pt x="4049" y="1"/>
                    </a:moveTo>
                    <a:lnTo>
                      <a:pt x="0" y="4483"/>
                    </a:lnTo>
                    <a:cubicBezTo>
                      <a:pt x="169" y="4676"/>
                      <a:pt x="386" y="4844"/>
                      <a:pt x="651" y="4965"/>
                    </a:cubicBezTo>
                    <a:lnTo>
                      <a:pt x="4603" y="6483"/>
                    </a:lnTo>
                    <a:lnTo>
                      <a:pt x="6410" y="4483"/>
                    </a:lnTo>
                    <a:cubicBezTo>
                      <a:pt x="5181" y="3278"/>
                      <a:pt x="4362" y="1712"/>
                      <a:pt x="40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5"/>
              <p:cNvSpPr/>
              <p:nvPr/>
            </p:nvSpPr>
            <p:spPr>
              <a:xfrm>
                <a:off x="7223950" y="1338550"/>
                <a:ext cx="45800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4484" extrusionOk="0">
                    <a:moveTo>
                      <a:pt x="1711" y="1"/>
                    </a:moveTo>
                    <a:lnTo>
                      <a:pt x="0" y="4483"/>
                    </a:lnTo>
                    <a:lnTo>
                      <a:pt x="1832" y="245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5"/>
              <p:cNvSpPr/>
              <p:nvPr/>
            </p:nvSpPr>
            <p:spPr>
              <a:xfrm>
                <a:off x="7167325" y="1400000"/>
                <a:ext cx="109050" cy="227750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10" extrusionOk="0">
                    <a:moveTo>
                      <a:pt x="4097" y="1"/>
                    </a:moveTo>
                    <a:lnTo>
                      <a:pt x="2265" y="2025"/>
                    </a:lnTo>
                    <a:lnTo>
                      <a:pt x="97" y="7640"/>
                    </a:lnTo>
                    <a:cubicBezTo>
                      <a:pt x="24" y="7833"/>
                      <a:pt x="0" y="8001"/>
                      <a:pt x="0" y="8194"/>
                    </a:cubicBezTo>
                    <a:cubicBezTo>
                      <a:pt x="0" y="8507"/>
                      <a:pt x="121" y="8845"/>
                      <a:pt x="313" y="9110"/>
                    </a:cubicBezTo>
                    <a:lnTo>
                      <a:pt x="4362" y="4628"/>
                    </a:lnTo>
                    <a:cubicBezTo>
                      <a:pt x="4290" y="4266"/>
                      <a:pt x="4265" y="3905"/>
                      <a:pt x="4241" y="3519"/>
                    </a:cubicBez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5"/>
              <p:cNvSpPr/>
              <p:nvPr/>
            </p:nvSpPr>
            <p:spPr>
              <a:xfrm>
                <a:off x="7290225" y="1627725"/>
                <a:ext cx="16207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3038" extrusionOk="0">
                    <a:moveTo>
                      <a:pt x="1807" y="1"/>
                    </a:moveTo>
                    <a:lnTo>
                      <a:pt x="0" y="2001"/>
                    </a:lnTo>
                    <a:lnTo>
                      <a:pt x="2410" y="2917"/>
                    </a:lnTo>
                    <a:cubicBezTo>
                      <a:pt x="3060" y="3013"/>
                      <a:pt x="3687" y="3037"/>
                      <a:pt x="4314" y="3037"/>
                    </a:cubicBezTo>
                    <a:cubicBezTo>
                      <a:pt x="5061" y="3037"/>
                      <a:pt x="5759" y="2989"/>
                      <a:pt x="6482" y="2892"/>
                    </a:cubicBezTo>
                    <a:lnTo>
                      <a:pt x="3759" y="1447"/>
                    </a:lnTo>
                    <a:cubicBezTo>
                      <a:pt x="3036" y="1061"/>
                      <a:pt x="2386" y="579"/>
                      <a:pt x="1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5"/>
              <p:cNvSpPr/>
              <p:nvPr/>
            </p:nvSpPr>
            <p:spPr>
              <a:xfrm>
                <a:off x="7452275" y="1651825"/>
                <a:ext cx="13255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3206" extrusionOk="0">
                    <a:moveTo>
                      <a:pt x="5302" y="1"/>
                    </a:moveTo>
                    <a:lnTo>
                      <a:pt x="5302" y="1"/>
                    </a:lnTo>
                    <a:cubicBezTo>
                      <a:pt x="3687" y="989"/>
                      <a:pt x="1880" y="1639"/>
                      <a:pt x="0" y="1928"/>
                    </a:cubicBezTo>
                    <a:lnTo>
                      <a:pt x="2097" y="3037"/>
                    </a:lnTo>
                    <a:cubicBezTo>
                      <a:pt x="2217" y="3085"/>
                      <a:pt x="2314" y="3157"/>
                      <a:pt x="2410" y="3206"/>
                    </a:cubicBezTo>
                    <a:lnTo>
                      <a:pt x="5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5"/>
              <p:cNvSpPr/>
              <p:nvPr/>
            </p:nvSpPr>
            <p:spPr>
              <a:xfrm>
                <a:off x="7350450" y="1700025"/>
                <a:ext cx="1621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2194" extrusionOk="0">
                    <a:moveTo>
                      <a:pt x="4073" y="0"/>
                    </a:moveTo>
                    <a:cubicBezTo>
                      <a:pt x="3350" y="97"/>
                      <a:pt x="2652" y="145"/>
                      <a:pt x="1905" y="145"/>
                    </a:cubicBezTo>
                    <a:cubicBezTo>
                      <a:pt x="1278" y="145"/>
                      <a:pt x="651" y="121"/>
                      <a:pt x="1" y="25"/>
                    </a:cubicBezTo>
                    <a:lnTo>
                      <a:pt x="1" y="25"/>
                    </a:lnTo>
                    <a:lnTo>
                      <a:pt x="5664" y="2193"/>
                    </a:lnTo>
                    <a:lnTo>
                      <a:pt x="6483" y="1278"/>
                    </a:lnTo>
                    <a:cubicBezTo>
                      <a:pt x="6387" y="1229"/>
                      <a:pt x="6290" y="1157"/>
                      <a:pt x="6170" y="1109"/>
                    </a:cubicBezTo>
                    <a:lnTo>
                      <a:pt x="40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5"/>
              <p:cNvSpPr/>
              <p:nvPr/>
            </p:nvSpPr>
            <p:spPr>
              <a:xfrm>
                <a:off x="7458900" y="1442475"/>
                <a:ext cx="970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5580" extrusionOk="0">
                    <a:moveTo>
                      <a:pt x="2699" y="0"/>
                    </a:moveTo>
                    <a:cubicBezTo>
                      <a:pt x="1956" y="0"/>
                      <a:pt x="1252" y="445"/>
                      <a:pt x="988" y="1169"/>
                    </a:cubicBezTo>
                    <a:cubicBezTo>
                      <a:pt x="747" y="1796"/>
                      <a:pt x="868" y="2447"/>
                      <a:pt x="1229" y="2929"/>
                    </a:cubicBezTo>
                    <a:lnTo>
                      <a:pt x="0" y="4856"/>
                    </a:lnTo>
                    <a:lnTo>
                      <a:pt x="1856" y="5579"/>
                    </a:lnTo>
                    <a:lnTo>
                      <a:pt x="2217" y="3314"/>
                    </a:lnTo>
                    <a:cubicBezTo>
                      <a:pt x="2820" y="3194"/>
                      <a:pt x="3350" y="2784"/>
                      <a:pt x="3591" y="2182"/>
                    </a:cubicBezTo>
                    <a:cubicBezTo>
                      <a:pt x="3880" y="1362"/>
                      <a:pt x="3591" y="495"/>
                      <a:pt x="2916" y="13"/>
                    </a:cubicBezTo>
                    <a:cubicBezTo>
                      <a:pt x="2844" y="4"/>
                      <a:pt x="2771" y="0"/>
                      <a:pt x="2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" name="Google Shape;189;p35"/>
          <p:cNvSpPr/>
          <p:nvPr/>
        </p:nvSpPr>
        <p:spPr>
          <a:xfrm flipH="1">
            <a:off x="7220305" y="4040789"/>
            <a:ext cx="1073339" cy="187453"/>
          </a:xfrm>
          <a:custGeom>
            <a:avLst/>
            <a:gdLst/>
            <a:ahLst/>
            <a:cxnLst/>
            <a:rect l="l" t="t" r="r" b="b"/>
            <a:pathLst>
              <a:path w="33256" h="5808" extrusionOk="0">
                <a:moveTo>
                  <a:pt x="32364" y="289"/>
                </a:moveTo>
                <a:cubicBezTo>
                  <a:pt x="32701" y="289"/>
                  <a:pt x="32966" y="554"/>
                  <a:pt x="32966" y="892"/>
                </a:cubicBezTo>
                <a:lnTo>
                  <a:pt x="32966" y="4916"/>
                </a:lnTo>
                <a:cubicBezTo>
                  <a:pt x="32966" y="5253"/>
                  <a:pt x="32701" y="5519"/>
                  <a:pt x="32364" y="5519"/>
                </a:cubicBezTo>
                <a:lnTo>
                  <a:pt x="892" y="5519"/>
                </a:lnTo>
                <a:cubicBezTo>
                  <a:pt x="555" y="5519"/>
                  <a:pt x="290" y="5253"/>
                  <a:pt x="290" y="4916"/>
                </a:cubicBezTo>
                <a:lnTo>
                  <a:pt x="290" y="892"/>
                </a:lnTo>
                <a:cubicBezTo>
                  <a:pt x="290" y="554"/>
                  <a:pt x="555" y="289"/>
                  <a:pt x="892" y="289"/>
                </a:cubicBezTo>
                <a:close/>
                <a:moveTo>
                  <a:pt x="892" y="0"/>
                </a:moveTo>
                <a:cubicBezTo>
                  <a:pt x="410" y="0"/>
                  <a:pt x="0" y="410"/>
                  <a:pt x="0" y="892"/>
                </a:cubicBezTo>
                <a:lnTo>
                  <a:pt x="0" y="4916"/>
                </a:lnTo>
                <a:cubicBezTo>
                  <a:pt x="0" y="5422"/>
                  <a:pt x="410" y="5808"/>
                  <a:pt x="892" y="5808"/>
                </a:cubicBezTo>
                <a:lnTo>
                  <a:pt x="32364" y="5808"/>
                </a:lnTo>
                <a:cubicBezTo>
                  <a:pt x="32846" y="5808"/>
                  <a:pt x="33255" y="5422"/>
                  <a:pt x="33255" y="4916"/>
                </a:cubicBezTo>
                <a:lnTo>
                  <a:pt x="33255" y="892"/>
                </a:lnTo>
                <a:cubicBezTo>
                  <a:pt x="33255" y="410"/>
                  <a:pt x="32846" y="0"/>
                  <a:pt x="32364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8F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35"/>
          <p:cNvSpPr/>
          <p:nvPr/>
        </p:nvSpPr>
        <p:spPr>
          <a:xfrm flipH="1">
            <a:off x="8053291" y="4083554"/>
            <a:ext cx="105023" cy="101925"/>
          </a:xfrm>
          <a:custGeom>
            <a:avLst/>
            <a:gdLst/>
            <a:ahLst/>
            <a:cxnLst/>
            <a:rect l="l" t="t" r="r" b="b"/>
            <a:pathLst>
              <a:path w="3254" h="3158" extrusionOk="0">
                <a:moveTo>
                  <a:pt x="1205" y="1"/>
                </a:moveTo>
                <a:lnTo>
                  <a:pt x="1326" y="1229"/>
                </a:lnTo>
                <a:lnTo>
                  <a:pt x="145" y="868"/>
                </a:lnTo>
                <a:lnTo>
                  <a:pt x="0" y="1687"/>
                </a:lnTo>
                <a:lnTo>
                  <a:pt x="1109" y="1784"/>
                </a:lnTo>
                <a:lnTo>
                  <a:pt x="386" y="2748"/>
                </a:lnTo>
                <a:lnTo>
                  <a:pt x="1157" y="3133"/>
                </a:lnTo>
                <a:lnTo>
                  <a:pt x="1615" y="2121"/>
                </a:lnTo>
                <a:lnTo>
                  <a:pt x="2121" y="3157"/>
                </a:lnTo>
                <a:lnTo>
                  <a:pt x="2868" y="2748"/>
                </a:lnTo>
                <a:lnTo>
                  <a:pt x="2145" y="1784"/>
                </a:lnTo>
                <a:lnTo>
                  <a:pt x="3254" y="1711"/>
                </a:lnTo>
                <a:lnTo>
                  <a:pt x="3133" y="868"/>
                </a:lnTo>
                <a:lnTo>
                  <a:pt x="1928" y="1229"/>
                </a:lnTo>
                <a:lnTo>
                  <a:pt x="1928" y="1229"/>
                </a:lnTo>
                <a:lnTo>
                  <a:pt x="2049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48F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35"/>
          <p:cNvSpPr/>
          <p:nvPr/>
        </p:nvSpPr>
        <p:spPr>
          <a:xfrm flipH="1">
            <a:off x="7879071" y="4083554"/>
            <a:ext cx="105023" cy="101925"/>
          </a:xfrm>
          <a:custGeom>
            <a:avLst/>
            <a:gdLst/>
            <a:ahLst/>
            <a:cxnLst/>
            <a:rect l="l" t="t" r="r" b="b"/>
            <a:pathLst>
              <a:path w="3254" h="3158" extrusionOk="0">
                <a:moveTo>
                  <a:pt x="1205" y="1"/>
                </a:moveTo>
                <a:lnTo>
                  <a:pt x="1326" y="1229"/>
                </a:lnTo>
                <a:lnTo>
                  <a:pt x="145" y="868"/>
                </a:lnTo>
                <a:lnTo>
                  <a:pt x="0" y="1687"/>
                </a:lnTo>
                <a:lnTo>
                  <a:pt x="1109" y="1784"/>
                </a:lnTo>
                <a:lnTo>
                  <a:pt x="386" y="2748"/>
                </a:lnTo>
                <a:lnTo>
                  <a:pt x="1157" y="3133"/>
                </a:lnTo>
                <a:lnTo>
                  <a:pt x="1615" y="2121"/>
                </a:lnTo>
                <a:lnTo>
                  <a:pt x="2121" y="3157"/>
                </a:lnTo>
                <a:lnTo>
                  <a:pt x="2868" y="2748"/>
                </a:lnTo>
                <a:lnTo>
                  <a:pt x="2145" y="1784"/>
                </a:lnTo>
                <a:lnTo>
                  <a:pt x="3253" y="1711"/>
                </a:lnTo>
                <a:lnTo>
                  <a:pt x="3157" y="868"/>
                </a:lnTo>
                <a:lnTo>
                  <a:pt x="1928" y="1229"/>
                </a:lnTo>
                <a:lnTo>
                  <a:pt x="2049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48F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92;p35"/>
          <p:cNvSpPr/>
          <p:nvPr/>
        </p:nvSpPr>
        <p:spPr>
          <a:xfrm flipH="1">
            <a:off x="7704848" y="4083554"/>
            <a:ext cx="104249" cy="101925"/>
          </a:xfrm>
          <a:custGeom>
            <a:avLst/>
            <a:gdLst/>
            <a:ahLst/>
            <a:cxnLst/>
            <a:rect l="l" t="t" r="r" b="b"/>
            <a:pathLst>
              <a:path w="3230" h="3158" extrusionOk="0">
                <a:moveTo>
                  <a:pt x="1181" y="1"/>
                </a:moveTo>
                <a:lnTo>
                  <a:pt x="1326" y="1229"/>
                </a:lnTo>
                <a:lnTo>
                  <a:pt x="121" y="868"/>
                </a:lnTo>
                <a:lnTo>
                  <a:pt x="0" y="1687"/>
                </a:lnTo>
                <a:lnTo>
                  <a:pt x="1109" y="1784"/>
                </a:lnTo>
                <a:lnTo>
                  <a:pt x="386" y="2748"/>
                </a:lnTo>
                <a:lnTo>
                  <a:pt x="1157" y="3133"/>
                </a:lnTo>
                <a:lnTo>
                  <a:pt x="1591" y="2121"/>
                </a:lnTo>
                <a:lnTo>
                  <a:pt x="2097" y="3157"/>
                </a:lnTo>
                <a:lnTo>
                  <a:pt x="2844" y="2748"/>
                </a:lnTo>
                <a:lnTo>
                  <a:pt x="2121" y="1784"/>
                </a:lnTo>
                <a:lnTo>
                  <a:pt x="3229" y="1711"/>
                </a:lnTo>
                <a:lnTo>
                  <a:pt x="3133" y="868"/>
                </a:lnTo>
                <a:lnTo>
                  <a:pt x="1904" y="1229"/>
                </a:lnTo>
                <a:lnTo>
                  <a:pt x="1904" y="1229"/>
                </a:lnTo>
                <a:lnTo>
                  <a:pt x="2049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48F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93;p35"/>
          <p:cNvSpPr/>
          <p:nvPr/>
        </p:nvSpPr>
        <p:spPr>
          <a:xfrm flipH="1">
            <a:off x="7530628" y="4083554"/>
            <a:ext cx="104249" cy="101925"/>
          </a:xfrm>
          <a:custGeom>
            <a:avLst/>
            <a:gdLst/>
            <a:ahLst/>
            <a:cxnLst/>
            <a:rect l="l" t="t" r="r" b="b"/>
            <a:pathLst>
              <a:path w="3230" h="3158" extrusionOk="0">
                <a:moveTo>
                  <a:pt x="1181" y="1"/>
                </a:moveTo>
                <a:lnTo>
                  <a:pt x="1325" y="1229"/>
                </a:lnTo>
                <a:lnTo>
                  <a:pt x="121" y="868"/>
                </a:lnTo>
                <a:lnTo>
                  <a:pt x="0" y="1687"/>
                </a:lnTo>
                <a:lnTo>
                  <a:pt x="1109" y="1784"/>
                </a:lnTo>
                <a:lnTo>
                  <a:pt x="386" y="2748"/>
                </a:lnTo>
                <a:lnTo>
                  <a:pt x="1157" y="3133"/>
                </a:lnTo>
                <a:lnTo>
                  <a:pt x="1591" y="2121"/>
                </a:lnTo>
                <a:lnTo>
                  <a:pt x="2121" y="3157"/>
                </a:lnTo>
                <a:lnTo>
                  <a:pt x="2868" y="2748"/>
                </a:lnTo>
                <a:lnTo>
                  <a:pt x="2121" y="1784"/>
                </a:lnTo>
                <a:lnTo>
                  <a:pt x="3229" y="1711"/>
                </a:lnTo>
                <a:lnTo>
                  <a:pt x="3133" y="868"/>
                </a:lnTo>
                <a:lnTo>
                  <a:pt x="1904" y="1229"/>
                </a:lnTo>
                <a:lnTo>
                  <a:pt x="1904" y="1229"/>
                </a:lnTo>
                <a:lnTo>
                  <a:pt x="2048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48F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94;p35"/>
          <p:cNvSpPr/>
          <p:nvPr/>
        </p:nvSpPr>
        <p:spPr>
          <a:xfrm flipH="1">
            <a:off x="7355632" y="4083554"/>
            <a:ext cx="105056" cy="101925"/>
          </a:xfrm>
          <a:custGeom>
            <a:avLst/>
            <a:gdLst/>
            <a:ahLst/>
            <a:cxnLst/>
            <a:rect l="l" t="t" r="r" b="b"/>
            <a:pathLst>
              <a:path w="3255" h="3158" extrusionOk="0">
                <a:moveTo>
                  <a:pt x="1182" y="1"/>
                </a:moveTo>
                <a:lnTo>
                  <a:pt x="1326" y="1229"/>
                </a:lnTo>
                <a:lnTo>
                  <a:pt x="121" y="868"/>
                </a:lnTo>
                <a:lnTo>
                  <a:pt x="1" y="1687"/>
                </a:lnTo>
                <a:lnTo>
                  <a:pt x="1109" y="1784"/>
                </a:lnTo>
                <a:lnTo>
                  <a:pt x="387" y="2748"/>
                </a:lnTo>
                <a:lnTo>
                  <a:pt x="1158" y="3133"/>
                </a:lnTo>
                <a:lnTo>
                  <a:pt x="1616" y="2121"/>
                </a:lnTo>
                <a:lnTo>
                  <a:pt x="2122" y="3157"/>
                </a:lnTo>
                <a:lnTo>
                  <a:pt x="2869" y="2748"/>
                </a:lnTo>
                <a:lnTo>
                  <a:pt x="2122" y="1784"/>
                </a:lnTo>
                <a:lnTo>
                  <a:pt x="3254" y="1711"/>
                </a:lnTo>
                <a:lnTo>
                  <a:pt x="3134" y="868"/>
                </a:lnTo>
                <a:lnTo>
                  <a:pt x="1905" y="1229"/>
                </a:lnTo>
                <a:lnTo>
                  <a:pt x="1905" y="1229"/>
                </a:lnTo>
                <a:lnTo>
                  <a:pt x="2049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48F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95;p35"/>
          <p:cNvSpPr/>
          <p:nvPr/>
        </p:nvSpPr>
        <p:spPr>
          <a:xfrm flipH="1">
            <a:off x="7220305" y="3911655"/>
            <a:ext cx="1073339" cy="57612"/>
          </a:xfrm>
          <a:custGeom>
            <a:avLst/>
            <a:gdLst/>
            <a:ahLst/>
            <a:cxnLst/>
            <a:rect l="l" t="t" r="r" b="b"/>
            <a:pathLst>
              <a:path w="33256" h="1785" extrusionOk="0">
                <a:moveTo>
                  <a:pt x="32364" y="290"/>
                </a:moveTo>
                <a:cubicBezTo>
                  <a:pt x="32677" y="290"/>
                  <a:pt x="32966" y="555"/>
                  <a:pt x="32966" y="893"/>
                </a:cubicBezTo>
                <a:cubicBezTo>
                  <a:pt x="32966" y="1230"/>
                  <a:pt x="32677" y="1495"/>
                  <a:pt x="32364" y="1495"/>
                </a:cubicBezTo>
                <a:lnTo>
                  <a:pt x="892" y="1495"/>
                </a:lnTo>
                <a:cubicBezTo>
                  <a:pt x="555" y="1495"/>
                  <a:pt x="290" y="1230"/>
                  <a:pt x="290" y="893"/>
                </a:cubicBezTo>
                <a:cubicBezTo>
                  <a:pt x="290" y="555"/>
                  <a:pt x="555" y="290"/>
                  <a:pt x="892" y="290"/>
                </a:cubicBezTo>
                <a:close/>
                <a:moveTo>
                  <a:pt x="892" y="1"/>
                </a:moveTo>
                <a:cubicBezTo>
                  <a:pt x="410" y="1"/>
                  <a:pt x="0" y="411"/>
                  <a:pt x="0" y="893"/>
                </a:cubicBezTo>
                <a:cubicBezTo>
                  <a:pt x="0" y="1399"/>
                  <a:pt x="410" y="1784"/>
                  <a:pt x="892" y="1784"/>
                </a:cubicBezTo>
                <a:lnTo>
                  <a:pt x="32364" y="1784"/>
                </a:lnTo>
                <a:cubicBezTo>
                  <a:pt x="32846" y="1784"/>
                  <a:pt x="33255" y="1399"/>
                  <a:pt x="33255" y="893"/>
                </a:cubicBezTo>
                <a:cubicBezTo>
                  <a:pt x="33255" y="411"/>
                  <a:pt x="32846" y="1"/>
                  <a:pt x="32364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8F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97;p35"/>
          <p:cNvSpPr/>
          <p:nvPr/>
        </p:nvSpPr>
        <p:spPr>
          <a:xfrm flipH="1">
            <a:off x="7220305" y="3782555"/>
            <a:ext cx="1073339" cy="57579"/>
          </a:xfrm>
          <a:custGeom>
            <a:avLst/>
            <a:gdLst/>
            <a:ahLst/>
            <a:cxnLst/>
            <a:rect l="l" t="t" r="r" b="b"/>
            <a:pathLst>
              <a:path w="33256" h="1784" extrusionOk="0">
                <a:moveTo>
                  <a:pt x="32364" y="290"/>
                </a:moveTo>
                <a:cubicBezTo>
                  <a:pt x="32677" y="290"/>
                  <a:pt x="32966" y="555"/>
                  <a:pt x="32966" y="892"/>
                </a:cubicBezTo>
                <a:cubicBezTo>
                  <a:pt x="32966" y="1230"/>
                  <a:pt x="32677" y="1495"/>
                  <a:pt x="32364" y="1495"/>
                </a:cubicBezTo>
                <a:lnTo>
                  <a:pt x="892" y="1495"/>
                </a:lnTo>
                <a:cubicBezTo>
                  <a:pt x="555" y="1495"/>
                  <a:pt x="290" y="1230"/>
                  <a:pt x="290" y="892"/>
                </a:cubicBezTo>
                <a:cubicBezTo>
                  <a:pt x="290" y="555"/>
                  <a:pt x="555" y="290"/>
                  <a:pt x="892" y="290"/>
                </a:cubicBezTo>
                <a:close/>
                <a:moveTo>
                  <a:pt x="892" y="1"/>
                </a:moveTo>
                <a:cubicBezTo>
                  <a:pt x="410" y="1"/>
                  <a:pt x="0" y="410"/>
                  <a:pt x="0" y="892"/>
                </a:cubicBezTo>
                <a:cubicBezTo>
                  <a:pt x="0" y="1398"/>
                  <a:pt x="410" y="1784"/>
                  <a:pt x="892" y="1784"/>
                </a:cubicBezTo>
                <a:lnTo>
                  <a:pt x="32364" y="1784"/>
                </a:lnTo>
                <a:cubicBezTo>
                  <a:pt x="32846" y="1784"/>
                  <a:pt x="33255" y="1398"/>
                  <a:pt x="33255" y="892"/>
                </a:cubicBezTo>
                <a:cubicBezTo>
                  <a:pt x="33255" y="410"/>
                  <a:pt x="32846" y="1"/>
                  <a:pt x="32364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8F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9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18E7-670E-CFF1-296A-342BCF0E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r>
              <a:rPr lang="en-US" altLang="ko-KR" dirty="0"/>
              <a:t>OSPF Neighbor </a:t>
            </a:r>
            <a:r>
              <a:rPr lang="ko-KR" altLang="en-US" dirty="0"/>
              <a:t>형성</a:t>
            </a:r>
          </a:p>
        </p:txBody>
      </p:sp>
      <p:sp>
        <p:nvSpPr>
          <p:cNvPr id="3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모두 </a:t>
            </a:r>
            <a:r>
              <a:rPr lang="en-US" altLang="ko-KR" spc="-100" dirty="0">
                <a:solidFill>
                  <a:srgbClr val="48F60A"/>
                </a:solidFill>
              </a:rPr>
              <a:t>OSPF </a:t>
            </a:r>
            <a:r>
              <a:rPr lang="ko-KR" altLang="en-US" spc="-100" dirty="0">
                <a:solidFill>
                  <a:srgbClr val="48F60A"/>
                </a:solidFill>
              </a:rPr>
              <a:t>기반 동적 라우팅</a:t>
            </a:r>
            <a:r>
              <a:rPr lang="ko-KR" altLang="en-US" spc="-100" dirty="0">
                <a:solidFill>
                  <a:schemeClr val="bg1"/>
                </a:solidFill>
              </a:rPr>
              <a:t> 구성</a:t>
            </a:r>
            <a:endParaRPr lang="en-US" altLang="ko-KR" spc="-100" dirty="0" smtClean="0">
              <a:solidFill>
                <a:srgbClr val="48F60A"/>
              </a:solidFill>
            </a:endParaRPr>
          </a:p>
          <a:p>
            <a:endParaRPr lang="en-US" altLang="ko-KR" spc="-100" dirty="0">
              <a:solidFill>
                <a:srgbClr val="48F60A"/>
              </a:solidFill>
            </a:endParaRPr>
          </a:p>
          <a:p>
            <a:r>
              <a:rPr lang="en-US" altLang="ko-KR" spc="-100" dirty="0" smtClean="0">
                <a:solidFill>
                  <a:srgbClr val="48F60A"/>
                </a:solidFill>
              </a:rPr>
              <a:t>OSPF</a:t>
            </a:r>
            <a:r>
              <a:rPr lang="en-US" altLang="ko-KR" spc="-100" dirty="0" smtClean="0">
                <a:solidFill>
                  <a:schemeClr val="bg1"/>
                </a:solidFill>
              </a:rPr>
              <a:t> </a:t>
            </a:r>
            <a:r>
              <a:rPr lang="ko-KR" altLang="en-US" spc="-100" dirty="0">
                <a:solidFill>
                  <a:srgbClr val="48F60A"/>
                </a:solidFill>
              </a:rPr>
              <a:t>적용</a:t>
            </a:r>
            <a:r>
              <a:rPr lang="ko-KR" altLang="en-US" spc="-100" dirty="0">
                <a:solidFill>
                  <a:schemeClr val="bg1"/>
                </a:solidFill>
              </a:rPr>
              <a:t>으로 라우터 간 경로 정보 자동 교환</a:t>
            </a:r>
            <a:r>
              <a:rPr lang="en-US" altLang="ko-KR" spc="-100" dirty="0">
                <a:solidFill>
                  <a:schemeClr val="bg1"/>
                </a:solidFill>
              </a:rPr>
              <a:t>·</a:t>
            </a:r>
            <a:r>
              <a:rPr lang="ko-KR" altLang="en-US" spc="-100" dirty="0" smtClean="0">
                <a:solidFill>
                  <a:schemeClr val="bg1"/>
                </a:solidFill>
              </a:rPr>
              <a:t>동기화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GRE </a:t>
            </a:r>
            <a:r>
              <a:rPr lang="ko-KR" altLang="en-US" dirty="0">
                <a:solidFill>
                  <a:schemeClr val="bg1"/>
                </a:solidFill>
              </a:rPr>
              <a:t>터널 인터페이스 상에서 </a:t>
            </a:r>
            <a:r>
              <a:rPr lang="en-US" altLang="ko-KR" dirty="0">
                <a:solidFill>
                  <a:srgbClr val="48F60A"/>
                </a:solidFill>
              </a:rPr>
              <a:t>Neighbor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관계 정상 성립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57" y="2787650"/>
            <a:ext cx="4185029" cy="68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7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18E7-670E-CFF1-296A-342BCF0E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r>
              <a:rPr lang="en-US" altLang="ko-KR" dirty="0"/>
              <a:t>OSPF Neighbor </a:t>
            </a:r>
            <a:r>
              <a:rPr lang="ko-KR" altLang="en-US" dirty="0"/>
              <a:t>형성</a:t>
            </a:r>
          </a:p>
        </p:txBody>
      </p:sp>
      <p:sp>
        <p:nvSpPr>
          <p:cNvPr id="3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모두 </a:t>
            </a:r>
            <a:r>
              <a:rPr lang="en-US" altLang="ko-KR" spc="-100" dirty="0">
                <a:solidFill>
                  <a:srgbClr val="48F60A"/>
                </a:solidFill>
              </a:rPr>
              <a:t>OSPF </a:t>
            </a:r>
            <a:r>
              <a:rPr lang="ko-KR" altLang="en-US" spc="-100" dirty="0">
                <a:solidFill>
                  <a:srgbClr val="48F60A"/>
                </a:solidFill>
              </a:rPr>
              <a:t>기반 동적 라우팅</a:t>
            </a:r>
            <a:r>
              <a:rPr lang="ko-KR" altLang="en-US" spc="-100" dirty="0">
                <a:solidFill>
                  <a:schemeClr val="bg1"/>
                </a:solidFill>
              </a:rPr>
              <a:t> 구성</a:t>
            </a:r>
            <a:endParaRPr lang="en-US" altLang="ko-KR" spc="-100" dirty="0" smtClean="0">
              <a:solidFill>
                <a:srgbClr val="48F60A"/>
              </a:solidFill>
            </a:endParaRPr>
          </a:p>
          <a:p>
            <a:endParaRPr lang="en-US" altLang="ko-KR" spc="-100" dirty="0">
              <a:solidFill>
                <a:srgbClr val="48F60A"/>
              </a:solidFill>
            </a:endParaRPr>
          </a:p>
          <a:p>
            <a:r>
              <a:rPr lang="en-US" altLang="ko-KR" spc="-100" dirty="0" smtClean="0">
                <a:solidFill>
                  <a:srgbClr val="48F60A"/>
                </a:solidFill>
              </a:rPr>
              <a:t>OSPF</a:t>
            </a:r>
            <a:r>
              <a:rPr lang="en-US" altLang="ko-KR" spc="-100" dirty="0" smtClean="0">
                <a:solidFill>
                  <a:schemeClr val="bg1"/>
                </a:solidFill>
              </a:rPr>
              <a:t> </a:t>
            </a:r>
            <a:r>
              <a:rPr lang="ko-KR" altLang="en-US" spc="-100" dirty="0">
                <a:solidFill>
                  <a:srgbClr val="48F60A"/>
                </a:solidFill>
              </a:rPr>
              <a:t>적용</a:t>
            </a:r>
            <a:r>
              <a:rPr lang="ko-KR" altLang="en-US" spc="-100" dirty="0">
                <a:solidFill>
                  <a:schemeClr val="bg1"/>
                </a:solidFill>
              </a:rPr>
              <a:t>으로 라우터 간 경로 정보 자동 교환</a:t>
            </a:r>
            <a:r>
              <a:rPr lang="en-US" altLang="ko-KR" spc="-100" dirty="0">
                <a:solidFill>
                  <a:schemeClr val="bg1"/>
                </a:solidFill>
              </a:rPr>
              <a:t>·</a:t>
            </a:r>
            <a:r>
              <a:rPr lang="ko-KR" altLang="en-US" spc="-100" dirty="0" smtClean="0">
                <a:solidFill>
                  <a:schemeClr val="bg1"/>
                </a:solidFill>
              </a:rPr>
              <a:t>동기화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GRE </a:t>
            </a:r>
            <a:r>
              <a:rPr lang="ko-KR" altLang="en-US" dirty="0">
                <a:solidFill>
                  <a:schemeClr val="bg1"/>
                </a:solidFill>
              </a:rPr>
              <a:t>터널 인터페이스 상에서 </a:t>
            </a:r>
            <a:r>
              <a:rPr lang="en-US" altLang="ko-KR" dirty="0">
                <a:solidFill>
                  <a:srgbClr val="48F60A"/>
                </a:solidFill>
              </a:rPr>
              <a:t>Neighbor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관계 정상 성립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78275" y="1963737"/>
            <a:ext cx="4733725" cy="2405063"/>
            <a:chOff x="3978275" y="1963737"/>
            <a:chExt cx="5383440" cy="2405063"/>
          </a:xfrm>
        </p:grpSpPr>
        <p:pic>
          <p:nvPicPr>
            <p:cNvPr id="5" name="Picture 4" descr="w=1920 (567×116)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"/>
            <a:stretch/>
          </p:blipFill>
          <p:spPr bwMode="auto">
            <a:xfrm>
              <a:off x="3978275" y="1963737"/>
              <a:ext cx="5368925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w=1920 (590×129)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58"/>
            <a:stretch/>
          </p:blipFill>
          <p:spPr bwMode="auto">
            <a:xfrm>
              <a:off x="3978275" y="3171893"/>
              <a:ext cx="5383440" cy="1196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740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A876D-9FE1-8CCB-1CFE-D85AD8A0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B06E04-3551-34DB-AFB5-FB605D07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트래픽 보안 설정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2D61E1-1B2E-AFEF-455E-13139DF4AD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비정상 </a:t>
            </a:r>
            <a:r>
              <a:rPr lang="en-US" altLang="ko-KR" dirty="0">
                <a:solidFill>
                  <a:srgbClr val="48F60A"/>
                </a:solidFill>
              </a:rPr>
              <a:t>Source IP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내부망</a:t>
            </a:r>
            <a:r>
              <a:rPr lang="ko-KR" altLang="en-US" dirty="0">
                <a:solidFill>
                  <a:schemeClr val="bg1"/>
                </a:solidFill>
              </a:rPr>
              <a:t> 발생 불가 주소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ko-KR" altLang="en-US" dirty="0">
                <a:solidFill>
                  <a:srgbClr val="48F60A"/>
                </a:solidFill>
              </a:rPr>
              <a:t>유입 차단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rgbClr val="48F60A"/>
                </a:solidFill>
              </a:rPr>
              <a:t>과도한 </a:t>
            </a:r>
            <a:r>
              <a:rPr lang="en-US" altLang="ko-KR" dirty="0">
                <a:solidFill>
                  <a:srgbClr val="48F60A"/>
                </a:solidFill>
              </a:rPr>
              <a:t>ICMP/SYN </a:t>
            </a:r>
            <a:r>
              <a:rPr lang="ko-KR" altLang="en-US" dirty="0">
                <a:solidFill>
                  <a:srgbClr val="48F60A"/>
                </a:solidFill>
              </a:rPr>
              <a:t>트래픽 제한</a:t>
            </a:r>
            <a:r>
              <a:rPr lang="ko-KR" altLang="en-US" dirty="0">
                <a:solidFill>
                  <a:schemeClr val="bg1"/>
                </a:solidFill>
              </a:rPr>
              <a:t>으로 기본적인 </a:t>
            </a:r>
            <a:r>
              <a:rPr lang="en-US" altLang="ko-KR" dirty="0" err="1">
                <a:solidFill>
                  <a:schemeClr val="bg1"/>
                </a:solidFill>
              </a:rPr>
              <a:t>DoS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영향 최소화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>
                <a:solidFill>
                  <a:schemeClr val="bg1"/>
                </a:solidFill>
              </a:rPr>
              <a:t>터널 구간은 필요한 프로토콜만 허용되도록 구성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35827" y="1484764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Network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기능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공격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방어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설정 또는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장비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사용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N-13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3FA0234-A716-BA01-92DB-0DACA11D3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26" y="2204972"/>
            <a:ext cx="488190" cy="488190"/>
          </a:xfrm>
          <a:prstGeom prst="rect">
            <a:avLst/>
          </a:prstGeom>
        </p:spPr>
      </p:pic>
      <p:cxnSp>
        <p:nvCxnSpPr>
          <p:cNvPr id="19" name="꺾인 연결선 5">
            <a:extLst>
              <a:ext uri="{FF2B5EF4-FFF2-40B4-BE49-F238E27FC236}">
                <a16:creationId xmlns:a16="http://schemas.microsoft.com/office/drawing/2014/main" id="{99C559D2-3763-1FC9-E8C3-1FD9B9EE9A1E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 flipV="1">
            <a:off x="5120136" y="2403821"/>
            <a:ext cx="950345" cy="1529028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9">
            <a:extLst>
              <a:ext uri="{FF2B5EF4-FFF2-40B4-BE49-F238E27FC236}">
                <a16:creationId xmlns:a16="http://schemas.microsoft.com/office/drawing/2014/main" id="{C3F92AB9-14CE-E856-97EC-A6EC5367A61C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6631293" y="2421692"/>
            <a:ext cx="950345" cy="1493285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4949992" y="2249682"/>
            <a:ext cx="1653924" cy="472550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64E454C-7EAB-D2B2-1F2B-AC728B887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19524"/>
            <a:ext cx="512990" cy="5129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9D1845-4235-5B6E-EDEE-74E284F8D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86" y="3620859"/>
            <a:ext cx="512990" cy="51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A876D-9FE1-8CCB-1CFE-D85AD8A0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B06E04-3551-34DB-AFB5-FB605D07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트래픽 보안 설정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2D61E1-1B2E-AFEF-455E-13139DF4AD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비정상 </a:t>
            </a:r>
            <a:r>
              <a:rPr lang="en-US" altLang="ko-KR" dirty="0">
                <a:solidFill>
                  <a:srgbClr val="48F60A"/>
                </a:solidFill>
              </a:rPr>
              <a:t>Source IP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내부망</a:t>
            </a:r>
            <a:r>
              <a:rPr lang="ko-KR" altLang="en-US" dirty="0">
                <a:solidFill>
                  <a:schemeClr val="bg1"/>
                </a:solidFill>
              </a:rPr>
              <a:t> 발생 불가 주소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ko-KR" altLang="en-US" dirty="0">
                <a:solidFill>
                  <a:srgbClr val="48F60A"/>
                </a:solidFill>
              </a:rPr>
              <a:t>유입 차단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rgbClr val="48F60A"/>
                </a:solidFill>
              </a:rPr>
              <a:t>과도한 </a:t>
            </a:r>
            <a:r>
              <a:rPr lang="en-US" altLang="ko-KR" dirty="0">
                <a:solidFill>
                  <a:srgbClr val="48F60A"/>
                </a:solidFill>
              </a:rPr>
              <a:t>ICMP/SYN </a:t>
            </a:r>
            <a:r>
              <a:rPr lang="ko-KR" altLang="en-US" dirty="0">
                <a:solidFill>
                  <a:srgbClr val="48F60A"/>
                </a:solidFill>
              </a:rPr>
              <a:t>트래픽 제한</a:t>
            </a:r>
            <a:r>
              <a:rPr lang="ko-KR" altLang="en-US" dirty="0">
                <a:solidFill>
                  <a:schemeClr val="bg1"/>
                </a:solidFill>
              </a:rPr>
              <a:t>으로 기본적인 </a:t>
            </a:r>
            <a:r>
              <a:rPr lang="en-US" altLang="ko-KR" dirty="0" err="1">
                <a:solidFill>
                  <a:schemeClr val="bg1"/>
                </a:solidFill>
              </a:rPr>
              <a:t>DoS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영향 최소화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>
                <a:solidFill>
                  <a:schemeClr val="bg1"/>
                </a:solidFill>
              </a:rPr>
              <a:t>터널 구간은 필요한 프로토콜만 허용되도록 구성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pic>
        <p:nvPicPr>
          <p:cNvPr id="7" name="Picture 4" descr="w=1920 (358×180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0" r="838"/>
          <a:stretch/>
        </p:blipFill>
        <p:spPr bwMode="auto">
          <a:xfrm>
            <a:off x="4556277" y="2027234"/>
            <a:ext cx="3381375" cy="15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=1920 (422×67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719"/>
          <a:stretch/>
        </p:blipFill>
        <p:spPr bwMode="auto">
          <a:xfrm>
            <a:off x="4548492" y="3729037"/>
            <a:ext cx="33877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35827" y="1484764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Network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기능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공격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방어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설정 또는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장비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사용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N-13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2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A876D-9FE1-8CCB-1CFE-D85AD8A0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B06E04-3551-34DB-AFB5-FB605D07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트래픽 보안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2D61E1-1B2E-AFEF-455E-13139DF4AD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비정상 </a:t>
            </a:r>
            <a:r>
              <a:rPr lang="en-US" altLang="ko-KR" dirty="0">
                <a:solidFill>
                  <a:srgbClr val="48F60A"/>
                </a:solidFill>
              </a:rPr>
              <a:t>Source IP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내부망</a:t>
            </a:r>
            <a:r>
              <a:rPr lang="ko-KR" altLang="en-US" dirty="0">
                <a:solidFill>
                  <a:schemeClr val="bg1"/>
                </a:solidFill>
              </a:rPr>
              <a:t> 발생 불가 주소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ko-KR" altLang="en-US" dirty="0">
                <a:solidFill>
                  <a:srgbClr val="48F60A"/>
                </a:solidFill>
              </a:rPr>
              <a:t>유입 차단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rgbClr val="48F60A"/>
                </a:solidFill>
              </a:rPr>
              <a:t>과도한 </a:t>
            </a:r>
            <a:r>
              <a:rPr lang="en-US" altLang="ko-KR" dirty="0">
                <a:solidFill>
                  <a:srgbClr val="48F60A"/>
                </a:solidFill>
              </a:rPr>
              <a:t>ICMP/SYN </a:t>
            </a:r>
            <a:r>
              <a:rPr lang="ko-KR" altLang="en-US" dirty="0">
                <a:solidFill>
                  <a:srgbClr val="48F60A"/>
                </a:solidFill>
              </a:rPr>
              <a:t>트래픽 제한</a:t>
            </a:r>
            <a:r>
              <a:rPr lang="ko-KR" altLang="en-US" dirty="0">
                <a:solidFill>
                  <a:schemeClr val="bg1"/>
                </a:solidFill>
              </a:rPr>
              <a:t>으로 기본적인 </a:t>
            </a:r>
            <a:r>
              <a:rPr lang="en-US" altLang="ko-KR" dirty="0" err="1">
                <a:solidFill>
                  <a:schemeClr val="bg1"/>
                </a:solidFill>
              </a:rPr>
              <a:t>DoS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영향 최소화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>
                <a:solidFill>
                  <a:schemeClr val="bg1"/>
                </a:solidFill>
              </a:rPr>
              <a:t>터널 구간은 필요한 프로토콜만 허용되도록 구성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27125" y="1999918"/>
            <a:ext cx="3439680" cy="2523956"/>
            <a:chOff x="4476068" y="1649283"/>
            <a:chExt cx="3439680" cy="2997301"/>
          </a:xfrm>
        </p:grpSpPr>
        <p:pic>
          <p:nvPicPr>
            <p:cNvPr id="13" name="Picture 2" descr="https://img.notionusercontent.com/s3/prod-files-secure%2F05b3aae0-4d20-8190-a6ef-0003ecfe43a0%2F4b189439-7e74-4ad0-b940-72ceb08bb581%2Fimage.png/size/w=2000?exp=1765256862&amp;sig=Raz6DRXVjd9S6Q4aUtuXiwT8RDTpomXaafkpBYrIWac&amp;id=2c43aae0-4d20-8002-9d0d-eceb564a4cec&amp;table=block&amp;userId=a9d9a87d-cc3d-42c5-b72a-b9bf9b079dd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068" y="2327792"/>
              <a:ext cx="3439680" cy="1625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4476068" y="1649283"/>
              <a:ext cx="3436185" cy="540256"/>
              <a:chOff x="2682675" y="2343150"/>
              <a:chExt cx="6029325" cy="828536"/>
            </a:xfrm>
          </p:grpSpPr>
          <p:pic>
            <p:nvPicPr>
              <p:cNvPr id="18" name="Picture 8" descr="w=2000 (633×338)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922" b="43343"/>
              <a:stretch/>
            </p:blipFill>
            <p:spPr bwMode="auto">
              <a:xfrm>
                <a:off x="2682675" y="2343150"/>
                <a:ext cx="6029325" cy="82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F7B4E0A-3838-BE4D-3E2F-178BEEB2EDD3}"/>
                  </a:ext>
                </a:extLst>
              </p:cNvPr>
              <p:cNvSpPr/>
              <p:nvPr/>
            </p:nvSpPr>
            <p:spPr>
              <a:xfrm>
                <a:off x="3228975" y="2519363"/>
                <a:ext cx="2476500" cy="2238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479563" y="4091746"/>
              <a:ext cx="3436185" cy="554838"/>
              <a:chOff x="2682674" y="3744386"/>
              <a:chExt cx="6029325" cy="850900"/>
            </a:xfrm>
          </p:grpSpPr>
          <p:pic>
            <p:nvPicPr>
              <p:cNvPr id="16" name="Picture 6" descr="w=2000 (647×345)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90" r="1674" b="43816"/>
              <a:stretch/>
            </p:blipFill>
            <p:spPr bwMode="auto">
              <a:xfrm>
                <a:off x="2682674" y="3744386"/>
                <a:ext cx="6029325" cy="850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F7B4E0A-3838-BE4D-3E2F-178BEEB2EDD3}"/>
                  </a:ext>
                </a:extLst>
              </p:cNvPr>
              <p:cNvSpPr/>
              <p:nvPr/>
            </p:nvSpPr>
            <p:spPr>
              <a:xfrm>
                <a:off x="3228975" y="3936206"/>
                <a:ext cx="2944944" cy="2238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35827" y="1484764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Network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기능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공격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방어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설정 또는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장비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사용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N-13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1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30;p56"/>
          <p:cNvSpPr txBox="1">
            <a:spLocks noGrp="1"/>
          </p:cNvSpPr>
          <p:nvPr>
            <p:ph type="title"/>
          </p:nvPr>
        </p:nvSpPr>
        <p:spPr>
          <a:xfrm>
            <a:off x="1044450" y="1014900"/>
            <a:ext cx="7055100" cy="31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Trouble</a:t>
            </a:r>
            <a:b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sz="5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Shooting</a:t>
            </a:r>
            <a:endParaRPr sz="57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Google Shape;833;p56"/>
          <p:cNvGrpSpPr/>
          <p:nvPr/>
        </p:nvGrpSpPr>
        <p:grpSpPr>
          <a:xfrm>
            <a:off x="548303" y="2574691"/>
            <a:ext cx="1683227" cy="2119000"/>
            <a:chOff x="548303" y="2574691"/>
            <a:chExt cx="1683227" cy="2119000"/>
          </a:xfrm>
        </p:grpSpPr>
        <p:sp>
          <p:nvSpPr>
            <p:cNvPr id="8" name="Google Shape;834;p56"/>
            <p:cNvSpPr/>
            <p:nvPr/>
          </p:nvSpPr>
          <p:spPr>
            <a:xfrm rot="900013">
              <a:off x="7700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56"/>
            <p:cNvSpPr/>
            <p:nvPr/>
          </p:nvSpPr>
          <p:spPr>
            <a:xfrm rot="900013">
              <a:off x="8081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31;p56"/>
          <p:cNvSpPr/>
          <p:nvPr/>
        </p:nvSpPr>
        <p:spPr>
          <a:xfrm>
            <a:off x="418975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2;p56"/>
          <p:cNvSpPr/>
          <p:nvPr/>
        </p:nvSpPr>
        <p:spPr>
          <a:xfrm>
            <a:off x="8099550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28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4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r>
              <a:rPr lang="en-US" altLang="ko-KR" dirty="0"/>
              <a:t>NAT</a:t>
            </a:r>
            <a:r>
              <a:rPr lang="ko-KR" altLang="en-US" dirty="0"/>
              <a:t> 예외 누락으로 인한 터널 실패</a:t>
            </a:r>
          </a:p>
        </p:txBody>
      </p:sp>
      <p:sp>
        <p:nvSpPr>
          <p:cNvPr id="14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/>
              <a:t>양쪽 모두 내부 트래픽이 </a:t>
            </a:r>
            <a:r>
              <a:rPr lang="en-US" altLang="ko-KR" dirty="0"/>
              <a:t>NAT </a:t>
            </a:r>
            <a:r>
              <a:rPr lang="ko-KR" altLang="en-US" dirty="0"/>
              <a:t>대상에 포함되어 </a:t>
            </a:r>
            <a:r>
              <a:rPr lang="en-US" altLang="ko-KR" dirty="0">
                <a:solidFill>
                  <a:srgbClr val="48F60A"/>
                </a:solidFill>
              </a:rPr>
              <a:t>IPsec </a:t>
            </a:r>
            <a:r>
              <a:rPr lang="ko-KR" altLang="en-US" dirty="0">
                <a:solidFill>
                  <a:srgbClr val="48F60A"/>
                </a:solidFill>
              </a:rPr>
              <a:t>암호화가 적용되지 않는 문제 발생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IPsec</a:t>
            </a:r>
            <a:r>
              <a:rPr lang="ko-KR" altLang="en-US" dirty="0"/>
              <a:t> 정책은 </a:t>
            </a:r>
            <a:r>
              <a:rPr lang="en-US" altLang="ko-KR" dirty="0"/>
              <a:t>NAT </a:t>
            </a:r>
            <a:r>
              <a:rPr lang="ko-KR" altLang="en-US" dirty="0"/>
              <a:t>처리 이후 적용되므로 변형된 트래픽은 </a:t>
            </a:r>
            <a:r>
              <a:rPr lang="en-US" altLang="ko-KR" dirty="0">
                <a:solidFill>
                  <a:srgbClr val="48F60A"/>
                </a:solidFill>
              </a:rPr>
              <a:t>Crypto ACL</a:t>
            </a:r>
            <a:r>
              <a:rPr lang="ko-KR" altLang="en-US" dirty="0">
                <a:solidFill>
                  <a:srgbClr val="48F60A"/>
                </a:solidFill>
              </a:rPr>
              <a:t>과 일치하지 않는 것으로 판단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48F60A"/>
                </a:solidFill>
              </a:rPr>
              <a:t>NAT_EXEMPT </a:t>
            </a:r>
            <a:r>
              <a:rPr lang="ko-KR" altLang="en-US" dirty="0">
                <a:solidFill>
                  <a:srgbClr val="48F60A"/>
                </a:solidFill>
              </a:rPr>
              <a:t>재정의</a:t>
            </a:r>
            <a:r>
              <a:rPr lang="ko-KR" altLang="en-US" dirty="0"/>
              <a:t>하여 원본 트래픽 유지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pc="-150" dirty="0">
                <a:solidFill>
                  <a:schemeClr val="bg1"/>
                </a:solidFill>
              </a:rPr>
              <a:t>본사</a:t>
            </a:r>
            <a:r>
              <a:rPr lang="en-US" altLang="ko-KR" spc="-150" dirty="0"/>
              <a:t>·</a:t>
            </a:r>
            <a:r>
              <a:rPr lang="ko-KR" altLang="en-US" spc="-150" dirty="0">
                <a:solidFill>
                  <a:schemeClr val="bg1"/>
                </a:solidFill>
              </a:rPr>
              <a:t>지사 </a:t>
            </a:r>
            <a:r>
              <a:rPr lang="ko-KR" altLang="en-US" spc="-150" dirty="0"/>
              <a:t>간 라우팅</a:t>
            </a:r>
            <a:r>
              <a:rPr lang="en-US" altLang="ko-KR" spc="-150" dirty="0"/>
              <a:t>/</a:t>
            </a:r>
            <a:r>
              <a:rPr lang="ko-KR" altLang="en-US" spc="-150" dirty="0"/>
              <a:t>통신 정상화</a:t>
            </a:r>
            <a:endParaRPr lang="en-US" altLang="ko-KR" spc="-15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8D5286-0E4B-AC81-B680-572DDC8900B1}"/>
              </a:ext>
            </a:extLst>
          </p:cNvPr>
          <p:cNvCxnSpPr>
            <a:cxnSpLocks/>
          </p:cNvCxnSpPr>
          <p:nvPr/>
        </p:nvCxnSpPr>
        <p:spPr>
          <a:xfrm>
            <a:off x="4572001" y="3171893"/>
            <a:ext cx="3425911" cy="0"/>
          </a:xfrm>
          <a:prstGeom prst="straightConnector1">
            <a:avLst/>
          </a:prstGeom>
          <a:ln w="3810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00A0373-AB4C-0906-D436-2793E9C5C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27" y="2688191"/>
            <a:ext cx="967404" cy="9674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40B796-98F8-B327-4433-D65F3F51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39" y="2693303"/>
            <a:ext cx="967404" cy="967404"/>
          </a:xfrm>
          <a:prstGeom prst="rect">
            <a:avLst/>
          </a:prstGeom>
        </p:spPr>
      </p:pic>
      <p:sp>
        <p:nvSpPr>
          <p:cNvPr id="18" name="사각형: 둥근 모서리 36">
            <a:extLst>
              <a:ext uri="{FF2B5EF4-FFF2-40B4-BE49-F238E27FC236}">
                <a16:creationId xmlns:a16="http://schemas.microsoft.com/office/drawing/2014/main" id="{B0CB6DAA-5D78-54EC-F94D-D6200A8782A5}"/>
              </a:ext>
            </a:extLst>
          </p:cNvPr>
          <p:cNvSpPr/>
          <p:nvPr/>
        </p:nvSpPr>
        <p:spPr>
          <a:xfrm>
            <a:off x="5282053" y="2688190"/>
            <a:ext cx="1748455" cy="647745"/>
          </a:xfrm>
          <a:prstGeom prst="roundRect">
            <a:avLst>
              <a:gd name="adj" fmla="val 4529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19" name="Google Shape;312;p41">
            <a:extLst>
              <a:ext uri="{FF2B5EF4-FFF2-40B4-BE49-F238E27FC236}">
                <a16:creationId xmlns:a16="http://schemas.microsoft.com/office/drawing/2014/main" id="{ECA453DC-745D-A0EE-87A6-C405BA366626}"/>
              </a:ext>
            </a:extLst>
          </p:cNvPr>
          <p:cNvSpPr/>
          <p:nvPr/>
        </p:nvSpPr>
        <p:spPr>
          <a:xfrm>
            <a:off x="5683215" y="2862252"/>
            <a:ext cx="954702" cy="285817"/>
          </a:xfrm>
          <a:prstGeom prst="roundRect">
            <a:avLst>
              <a:gd name="adj" fmla="val 49466"/>
            </a:avLst>
          </a:prstGeom>
          <a:solidFill>
            <a:srgbClr val="0BC4D9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altLang="ko-KR" sz="100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IPsec</a:t>
            </a:r>
            <a:endParaRPr lang="en-US" altLang="ko-KR" sz="100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번개 19"/>
          <p:cNvSpPr/>
          <p:nvPr/>
        </p:nvSpPr>
        <p:spPr>
          <a:xfrm>
            <a:off x="5450716" y="2498996"/>
            <a:ext cx="381000" cy="552450"/>
          </a:xfrm>
          <a:prstGeom prst="lightningBolt">
            <a:avLst/>
          </a:prstGeom>
          <a:solidFill>
            <a:srgbClr val="48F6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r>
              <a:rPr lang="en-US" altLang="ko-KR" dirty="0"/>
              <a:t>NAT</a:t>
            </a:r>
            <a:r>
              <a:rPr lang="ko-KR" altLang="en-US" dirty="0"/>
              <a:t> 예외 누락으로 인한 터널 실패</a:t>
            </a:r>
          </a:p>
        </p:txBody>
      </p:sp>
      <p:sp>
        <p:nvSpPr>
          <p:cNvPr id="3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/>
              <a:t>양쪽 모두 내부 트래픽이 </a:t>
            </a:r>
            <a:r>
              <a:rPr lang="en-US" altLang="ko-KR" dirty="0"/>
              <a:t>NAT </a:t>
            </a:r>
            <a:r>
              <a:rPr lang="ko-KR" altLang="en-US" dirty="0"/>
              <a:t>대상에 포함되어 </a:t>
            </a:r>
            <a:r>
              <a:rPr lang="en-US" altLang="ko-KR" dirty="0">
                <a:solidFill>
                  <a:srgbClr val="48F60A"/>
                </a:solidFill>
              </a:rPr>
              <a:t>IPsec </a:t>
            </a:r>
            <a:r>
              <a:rPr lang="ko-KR" altLang="en-US" dirty="0">
                <a:solidFill>
                  <a:srgbClr val="48F60A"/>
                </a:solidFill>
              </a:rPr>
              <a:t>암호화가 적용되지 않는 문제 발생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IPsec</a:t>
            </a:r>
            <a:r>
              <a:rPr lang="ko-KR" altLang="en-US" dirty="0"/>
              <a:t> 정책은 </a:t>
            </a:r>
            <a:r>
              <a:rPr lang="en-US" altLang="ko-KR" dirty="0"/>
              <a:t>NAT </a:t>
            </a:r>
            <a:r>
              <a:rPr lang="ko-KR" altLang="en-US" dirty="0"/>
              <a:t>처리 이후 적용되므로 변형된 트래픽은 </a:t>
            </a:r>
            <a:r>
              <a:rPr lang="en-US" altLang="ko-KR" dirty="0">
                <a:solidFill>
                  <a:srgbClr val="48F60A"/>
                </a:solidFill>
              </a:rPr>
              <a:t>Crypto ACL</a:t>
            </a:r>
            <a:r>
              <a:rPr lang="ko-KR" altLang="en-US" dirty="0">
                <a:solidFill>
                  <a:srgbClr val="48F60A"/>
                </a:solidFill>
              </a:rPr>
              <a:t>과 일치하지 않는 것으로 판단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48F60A"/>
                </a:solidFill>
              </a:rPr>
              <a:t>NAT_EXEMPT </a:t>
            </a:r>
            <a:r>
              <a:rPr lang="ko-KR" altLang="en-US" dirty="0">
                <a:solidFill>
                  <a:srgbClr val="48F60A"/>
                </a:solidFill>
              </a:rPr>
              <a:t>재정의</a:t>
            </a:r>
            <a:r>
              <a:rPr lang="ko-KR" altLang="en-US" dirty="0"/>
              <a:t>하여 원본 트래픽 유지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pc="-150" dirty="0">
                <a:solidFill>
                  <a:schemeClr val="bg1"/>
                </a:solidFill>
              </a:rPr>
              <a:t>본사</a:t>
            </a:r>
            <a:r>
              <a:rPr lang="en-US" altLang="ko-KR" spc="-150" dirty="0"/>
              <a:t>·</a:t>
            </a:r>
            <a:r>
              <a:rPr lang="ko-KR" altLang="en-US" spc="-150" dirty="0">
                <a:solidFill>
                  <a:schemeClr val="bg1"/>
                </a:solidFill>
              </a:rPr>
              <a:t>지사 </a:t>
            </a:r>
            <a:r>
              <a:rPr lang="ko-KR" altLang="en-US" spc="-150" dirty="0"/>
              <a:t>간 라우팅</a:t>
            </a:r>
            <a:r>
              <a:rPr lang="en-US" altLang="ko-KR" spc="-150" dirty="0"/>
              <a:t>/</a:t>
            </a:r>
            <a:r>
              <a:rPr lang="ko-KR" altLang="en-US" spc="-150" dirty="0"/>
              <a:t>통신 정상화</a:t>
            </a:r>
            <a:endParaRPr lang="en-US" altLang="ko-KR" spc="-150" dirty="0"/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F80A56-5151-6881-7FC6-94FFCD25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88" y="1844913"/>
            <a:ext cx="3940931" cy="26539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7B4E0A-3838-BE4D-3E2F-178BEEB2EDD3}"/>
              </a:ext>
            </a:extLst>
          </p:cNvPr>
          <p:cNvSpPr/>
          <p:nvPr/>
        </p:nvSpPr>
        <p:spPr>
          <a:xfrm>
            <a:off x="4319588" y="2374900"/>
            <a:ext cx="3940930" cy="33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r>
              <a:rPr lang="en-US" altLang="ko-KR" dirty="0"/>
              <a:t>NAT</a:t>
            </a:r>
            <a:r>
              <a:rPr lang="ko-KR" altLang="en-US" dirty="0"/>
              <a:t> 예외 누락으로 인한 터널 실패</a:t>
            </a:r>
          </a:p>
        </p:txBody>
      </p:sp>
      <p:sp>
        <p:nvSpPr>
          <p:cNvPr id="3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/>
              <a:t>양쪽 모두 내부 트래픽이 </a:t>
            </a:r>
            <a:r>
              <a:rPr lang="en-US" altLang="ko-KR" dirty="0"/>
              <a:t>NAT </a:t>
            </a:r>
            <a:r>
              <a:rPr lang="ko-KR" altLang="en-US" dirty="0"/>
              <a:t>대상에 포함되어 </a:t>
            </a:r>
            <a:r>
              <a:rPr lang="en-US" altLang="ko-KR" dirty="0">
                <a:solidFill>
                  <a:srgbClr val="48F60A"/>
                </a:solidFill>
              </a:rPr>
              <a:t>IPsec </a:t>
            </a:r>
            <a:r>
              <a:rPr lang="ko-KR" altLang="en-US" dirty="0">
                <a:solidFill>
                  <a:srgbClr val="48F60A"/>
                </a:solidFill>
              </a:rPr>
              <a:t>암호화가 적용되지 않는 문제 발생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IPsec</a:t>
            </a:r>
            <a:r>
              <a:rPr lang="ko-KR" altLang="en-US" dirty="0"/>
              <a:t> 정책은 </a:t>
            </a:r>
            <a:r>
              <a:rPr lang="en-US" altLang="ko-KR" dirty="0"/>
              <a:t>NAT </a:t>
            </a:r>
            <a:r>
              <a:rPr lang="ko-KR" altLang="en-US" dirty="0"/>
              <a:t>처리 이후 적용되므로 변형된 트래픽은 </a:t>
            </a:r>
            <a:r>
              <a:rPr lang="en-US" altLang="ko-KR" dirty="0">
                <a:solidFill>
                  <a:srgbClr val="48F60A"/>
                </a:solidFill>
              </a:rPr>
              <a:t>Crypto ACL</a:t>
            </a:r>
            <a:r>
              <a:rPr lang="ko-KR" altLang="en-US" dirty="0">
                <a:solidFill>
                  <a:srgbClr val="48F60A"/>
                </a:solidFill>
              </a:rPr>
              <a:t>과 일치하지 않는 것으로 판단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48F60A"/>
                </a:solidFill>
              </a:rPr>
              <a:t>NAT_EXEMPT </a:t>
            </a:r>
            <a:r>
              <a:rPr lang="ko-KR" altLang="en-US" dirty="0">
                <a:solidFill>
                  <a:srgbClr val="48F60A"/>
                </a:solidFill>
              </a:rPr>
              <a:t>재정의</a:t>
            </a:r>
            <a:r>
              <a:rPr lang="ko-KR" altLang="en-US" dirty="0"/>
              <a:t>하여 원본 트래픽 유지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pc="-150" dirty="0">
                <a:solidFill>
                  <a:schemeClr val="bg1"/>
                </a:solidFill>
              </a:rPr>
              <a:t>본사</a:t>
            </a:r>
            <a:r>
              <a:rPr lang="en-US" altLang="ko-KR" spc="-150" dirty="0"/>
              <a:t>·</a:t>
            </a:r>
            <a:r>
              <a:rPr lang="ko-KR" altLang="en-US" spc="-150" dirty="0">
                <a:solidFill>
                  <a:schemeClr val="bg1"/>
                </a:solidFill>
              </a:rPr>
              <a:t>지사 </a:t>
            </a:r>
            <a:r>
              <a:rPr lang="ko-KR" altLang="en-US" spc="-150" dirty="0"/>
              <a:t>간 라우팅</a:t>
            </a:r>
            <a:r>
              <a:rPr lang="en-US" altLang="ko-KR" spc="-150" dirty="0"/>
              <a:t>/</a:t>
            </a:r>
            <a:r>
              <a:rPr lang="ko-KR" altLang="en-US" spc="-150" dirty="0"/>
              <a:t>통신 정상화</a:t>
            </a:r>
            <a:endParaRPr lang="en-US" altLang="ko-KR" spc="-150" dirty="0"/>
          </a:p>
        </p:txBody>
      </p:sp>
      <p:grpSp>
        <p:nvGrpSpPr>
          <p:cNvPr id="4" name="그룹 3"/>
          <p:cNvGrpSpPr/>
          <p:nvPr/>
        </p:nvGrpSpPr>
        <p:grpSpPr>
          <a:xfrm>
            <a:off x="3807532" y="3406728"/>
            <a:ext cx="4904468" cy="875552"/>
            <a:chOff x="3807532" y="2075917"/>
            <a:chExt cx="4904468" cy="875552"/>
          </a:xfrm>
        </p:grpSpPr>
        <p:pic>
          <p:nvPicPr>
            <p:cNvPr id="5" name="Picture 2" descr="w=1920 (939×128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532" y="2075917"/>
              <a:ext cx="4904468" cy="875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7B4E0A-3838-BE4D-3E2F-178BEEB2EDD3}"/>
                </a:ext>
              </a:extLst>
            </p:cNvPr>
            <p:cNvSpPr/>
            <p:nvPr/>
          </p:nvSpPr>
          <p:spPr>
            <a:xfrm>
              <a:off x="3807532" y="2495395"/>
              <a:ext cx="4720518" cy="165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4" descr="w=2000 (672×195)">
            <a:extLst>
              <a:ext uri="{FF2B5EF4-FFF2-40B4-BE49-F238E27FC236}">
                <a16:creationId xmlns:a16="http://schemas.microsoft.com/office/drawing/2014/main" id="{B69E2927-B8B5-9BAA-DB69-ECD07B751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32" y="1865005"/>
            <a:ext cx="4904468" cy="144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r>
              <a:rPr lang="ko-KR" altLang="en-US" dirty="0"/>
              <a:t>이번 과업을 통해 인프라 구축 과정에서는 결코 </a:t>
            </a:r>
            <a:r>
              <a:rPr lang="ko-KR" altLang="en-US" dirty="0">
                <a:solidFill>
                  <a:srgbClr val="48F60A"/>
                </a:solidFill>
              </a:rPr>
              <a:t>원인 없이 오류나 장애가 발생하지 않는다</a:t>
            </a:r>
            <a:r>
              <a:rPr lang="ko-KR" altLang="en-US" dirty="0"/>
              <a:t>는 사실을 다시 한 번 </a:t>
            </a:r>
            <a:r>
              <a:rPr lang="ko-KR" altLang="en-US" dirty="0" err="1"/>
              <a:t>깨달았다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논리적으로 완벽해 보였던 설계도 </a:t>
            </a:r>
            <a:r>
              <a:rPr lang="ko-KR" altLang="en-US" dirty="0">
                <a:solidFill>
                  <a:srgbClr val="48F60A"/>
                </a:solidFill>
              </a:rPr>
              <a:t>실제 환경</a:t>
            </a:r>
            <a:r>
              <a:rPr lang="ko-KR" altLang="en-US" dirty="0"/>
              <a:t>에서는 장비의 설계 특성이나 버전 차이로 인해 </a:t>
            </a:r>
            <a:r>
              <a:rPr lang="ko-KR" altLang="en-US" dirty="0">
                <a:solidFill>
                  <a:srgbClr val="48F60A"/>
                </a:solidFill>
              </a:rPr>
              <a:t>예상치 못한 제약</a:t>
            </a:r>
            <a:r>
              <a:rPr lang="ko-KR" altLang="en-US" dirty="0"/>
              <a:t>이 발생할 수 있음을 경험했다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변수들을 세밀하게 파악하고 검증해 나가는 과정이 결국 </a:t>
            </a:r>
            <a:r>
              <a:rPr lang="ko-KR" altLang="en-US" dirty="0">
                <a:solidFill>
                  <a:srgbClr val="48F60A"/>
                </a:solidFill>
              </a:rPr>
              <a:t>문제를 해결하는 가장 빠른 방법</a:t>
            </a:r>
            <a:r>
              <a:rPr lang="ko-KR" altLang="en-US" dirty="0"/>
              <a:t>임을 깊이 이해한 의미 있는 경험이었다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6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41"/>
          <p:cNvGrpSpPr/>
          <p:nvPr/>
        </p:nvGrpSpPr>
        <p:grpSpPr>
          <a:xfrm>
            <a:off x="261258" y="292364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314;p41"/>
          <p:cNvSpPr txBox="1">
            <a:spLocks noGrp="1"/>
          </p:cNvSpPr>
          <p:nvPr>
            <p:ph type="title"/>
          </p:nvPr>
        </p:nvSpPr>
        <p:spPr>
          <a:xfrm>
            <a:off x="266056" y="-493817"/>
            <a:ext cx="3572400" cy="225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 smtClean="0">
                <a:solidFill>
                  <a:schemeClr val="bg1"/>
                </a:solidFill>
              </a:rPr>
              <a:t>역할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Google Shape;312;p41">
            <a:extLst>
              <a:ext uri="{FF2B5EF4-FFF2-40B4-BE49-F238E27FC236}">
                <a16:creationId xmlns:a16="http://schemas.microsoft.com/office/drawing/2014/main" id="{F9FE4002-2F3C-C074-B008-2D596A6B18F5}"/>
              </a:ext>
            </a:extLst>
          </p:cNvPr>
          <p:cNvSpPr/>
          <p:nvPr/>
        </p:nvSpPr>
        <p:spPr>
          <a:xfrm>
            <a:off x="432256" y="1469892"/>
            <a:ext cx="3240000" cy="3406908"/>
          </a:xfrm>
          <a:prstGeom prst="roundRect">
            <a:avLst>
              <a:gd name="adj" fmla="val 514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>
              <a:buClr>
                <a:srgbClr val="F8F5FF"/>
              </a:buClr>
              <a:buSzPts val="1400"/>
              <a:buFont typeface="Rubik"/>
              <a:buChar char="●"/>
            </a:pPr>
            <a:r>
              <a:rPr lang="en-US" altLang="ko-KR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 </a:t>
            </a:r>
            <a:r>
              <a:rPr lang="en-US" altLang="ko-KR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over IPsec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 algn="just">
              <a:buClr>
                <a:srgbClr val="F8F5FF"/>
              </a:buClr>
              <a:buSzPts val="1400"/>
              <a:buFont typeface="Rubik"/>
              <a:buChar char="●"/>
            </a:pP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 algn="just">
              <a:buClr>
                <a:srgbClr val="F8F5FF"/>
              </a:buClr>
              <a:buSzPts val="1400"/>
              <a:buFont typeface="Rubik"/>
              <a:buChar char="●"/>
            </a:pPr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OSPF </a:t>
            </a:r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라우팅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 algn="just">
              <a:buClr>
                <a:srgbClr val="F8F5FF"/>
              </a:buClr>
              <a:buSzPts val="1400"/>
              <a:buFont typeface="Rubik"/>
              <a:buChar char="●"/>
            </a:pP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 algn="just">
              <a:buClr>
                <a:srgbClr val="F8F5FF"/>
              </a:buClr>
              <a:buSzPts val="1400"/>
              <a:buFont typeface="Rubik"/>
              <a:buChar char="●"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네트워크 장비 보안 적용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4E3937C-1E28-5639-62A2-DE9DCF6CCECB}"/>
              </a:ext>
            </a:extLst>
          </p:cNvPr>
          <p:cNvSpPr/>
          <p:nvPr/>
        </p:nvSpPr>
        <p:spPr>
          <a:xfrm>
            <a:off x="5105931" y="1876338"/>
            <a:ext cx="2740220" cy="76108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EA3D9C8-C9A0-BAA3-BEAB-E3BBE6B16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17" y="2794033"/>
            <a:ext cx="360000" cy="360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32343BB-CAE7-386E-ECCA-064C3DD1B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4" y="2794033"/>
            <a:ext cx="360000" cy="36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3FA0234-A716-BA01-92DB-0DACA11D3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49" y="1005277"/>
            <a:ext cx="360000" cy="360000"/>
          </a:xfrm>
          <a:prstGeom prst="rect">
            <a:avLst/>
          </a:prstGeom>
        </p:spPr>
      </p:pic>
      <p:cxnSp>
        <p:nvCxnSpPr>
          <p:cNvPr id="64" name="꺾인 연결선 5">
            <a:extLst>
              <a:ext uri="{FF2B5EF4-FFF2-40B4-BE49-F238E27FC236}">
                <a16:creationId xmlns:a16="http://schemas.microsoft.com/office/drawing/2014/main" id="{99C559D2-3763-1FC9-E8C3-1FD9B9EE9A1E}"/>
              </a:ext>
            </a:extLst>
          </p:cNvPr>
          <p:cNvCxnSpPr>
            <a:cxnSpLocks/>
            <a:endCxn id="63" idx="2"/>
          </p:cNvCxnSpPr>
          <p:nvPr/>
        </p:nvCxnSpPr>
        <p:spPr>
          <a:xfrm rot="5400000" flipH="1" flipV="1">
            <a:off x="5575183" y="1151912"/>
            <a:ext cx="700801" cy="112753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9">
            <a:extLst>
              <a:ext uri="{FF2B5EF4-FFF2-40B4-BE49-F238E27FC236}">
                <a16:creationId xmlns:a16="http://schemas.microsoft.com/office/drawing/2014/main" id="{C3F92AB9-14CE-E856-97EC-A6EC5367A61C}"/>
              </a:ext>
            </a:extLst>
          </p:cNvPr>
          <p:cNvCxnSpPr>
            <a:cxnSpLocks/>
            <a:endCxn id="63" idx="2"/>
          </p:cNvCxnSpPr>
          <p:nvPr/>
        </p:nvCxnSpPr>
        <p:spPr>
          <a:xfrm rot="16200000" flipV="1">
            <a:off x="6689537" y="1165090"/>
            <a:ext cx="700801" cy="110117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423E56C-0F3E-4DFF-69A8-F7FEDBEA0871}"/>
              </a:ext>
            </a:extLst>
          </p:cNvPr>
          <p:cNvCxnSpPr>
            <a:cxnSpLocks/>
          </p:cNvCxnSpPr>
          <p:nvPr/>
        </p:nvCxnSpPr>
        <p:spPr>
          <a:xfrm>
            <a:off x="5541817" y="2246078"/>
            <a:ext cx="1868707" cy="0"/>
          </a:xfrm>
          <a:prstGeom prst="straightConnector1">
            <a:avLst/>
          </a:prstGeom>
          <a:ln w="1905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C29A72E4-E3B6-7B0B-FFBD-40BFA4F8F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17" y="3858600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0FCAD77-0FC0-21ED-5CC0-1E753AC13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4" y="3858600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14F3125-3098-8AFA-6937-F4F4E72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30" y="385860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02C38A4-78DF-2B1E-E149-F9D119E3C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151" y="385860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C198D1F-F8B6-8741-26FD-C9ED193F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17" y="3341988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00A6A0D8-57DF-BBF3-589E-0F75B7381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4" y="3341988"/>
            <a:ext cx="360000" cy="360000"/>
          </a:xfrm>
          <a:prstGeom prst="rect">
            <a:avLst/>
          </a:prstGeom>
          <a:ln>
            <a:noFill/>
          </a:ln>
        </p:spPr>
      </p:pic>
      <p:cxnSp>
        <p:nvCxnSpPr>
          <p:cNvPr id="73" name="꺾인 연결선 16">
            <a:extLst>
              <a:ext uri="{FF2B5EF4-FFF2-40B4-BE49-F238E27FC236}">
                <a16:creationId xmlns:a16="http://schemas.microsoft.com/office/drawing/2014/main" id="{37E27E78-06D0-7618-609C-78F441301153}"/>
              </a:ext>
            </a:extLst>
          </p:cNvPr>
          <p:cNvCxnSpPr>
            <a:stCxn id="69" idx="0"/>
            <a:endCxn id="71" idx="1"/>
          </p:cNvCxnSpPr>
          <p:nvPr/>
        </p:nvCxnSpPr>
        <p:spPr>
          <a:xfrm rot="5400000" flipH="1" flipV="1">
            <a:off x="4885567" y="3562351"/>
            <a:ext cx="336612" cy="25588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26">
            <a:extLst>
              <a:ext uri="{FF2B5EF4-FFF2-40B4-BE49-F238E27FC236}">
                <a16:creationId xmlns:a16="http://schemas.microsoft.com/office/drawing/2014/main" id="{E0DA785A-46F7-F963-9025-D90E11EA66EF}"/>
              </a:ext>
            </a:extLst>
          </p:cNvPr>
          <p:cNvCxnSpPr>
            <a:stCxn id="72" idx="3"/>
            <a:endCxn id="70" idx="0"/>
          </p:cNvCxnSpPr>
          <p:nvPr/>
        </p:nvCxnSpPr>
        <p:spPr>
          <a:xfrm>
            <a:off x="7770524" y="3521988"/>
            <a:ext cx="255627" cy="33661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9D9FA98-4568-7319-1D62-00E99BE68FAE}"/>
              </a:ext>
            </a:extLst>
          </p:cNvPr>
          <p:cNvCxnSpPr>
            <a:stCxn id="71" idx="2"/>
            <a:endCxn id="67" idx="0"/>
          </p:cNvCxnSpPr>
          <p:nvPr/>
        </p:nvCxnSpPr>
        <p:spPr>
          <a:xfrm>
            <a:off x="5361817" y="3701988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62D681E-240C-7DA4-5432-25B9FE4C3C73}"/>
              </a:ext>
            </a:extLst>
          </p:cNvPr>
          <p:cNvCxnSpPr>
            <a:stCxn id="72" idx="2"/>
            <a:endCxn id="68" idx="0"/>
          </p:cNvCxnSpPr>
          <p:nvPr/>
        </p:nvCxnSpPr>
        <p:spPr>
          <a:xfrm>
            <a:off x="7590524" y="3701988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D7F8061-5853-A208-3DFA-F526832924D8}"/>
              </a:ext>
            </a:extLst>
          </p:cNvPr>
          <p:cNvCxnSpPr>
            <a:stCxn id="61" idx="2"/>
            <a:endCxn id="71" idx="0"/>
          </p:cNvCxnSpPr>
          <p:nvPr/>
        </p:nvCxnSpPr>
        <p:spPr>
          <a:xfrm>
            <a:off x="5361817" y="3154033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CAA14E-956D-BC8E-FB89-E5713902D0E3}"/>
              </a:ext>
            </a:extLst>
          </p:cNvPr>
          <p:cNvCxnSpPr>
            <a:stCxn id="62" idx="2"/>
            <a:endCxn id="72" idx="0"/>
          </p:cNvCxnSpPr>
          <p:nvPr/>
        </p:nvCxnSpPr>
        <p:spPr>
          <a:xfrm>
            <a:off x="7590524" y="3154033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3F049CF-D695-99A7-73EB-D378FCD786C9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5361817" y="2426078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B31A6A5-AF7B-44FA-3940-52A8BBF1657F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7590524" y="2426078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312;p41">
            <a:extLst>
              <a:ext uri="{FF2B5EF4-FFF2-40B4-BE49-F238E27FC236}">
                <a16:creationId xmlns:a16="http://schemas.microsoft.com/office/drawing/2014/main" id="{4BE6A257-63D1-086C-213B-A756BD61A11C}"/>
              </a:ext>
            </a:extLst>
          </p:cNvPr>
          <p:cNvSpPr/>
          <p:nvPr/>
        </p:nvSpPr>
        <p:spPr>
          <a:xfrm>
            <a:off x="5866353" y="227133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터널링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2" name="Google Shape;312;p41">
            <a:extLst>
              <a:ext uri="{FF2B5EF4-FFF2-40B4-BE49-F238E27FC236}">
                <a16:creationId xmlns:a16="http://schemas.microsoft.com/office/drawing/2014/main" id="{BA19EE0E-1568-6177-86A2-286360305B2A}"/>
              </a:ext>
            </a:extLst>
          </p:cNvPr>
          <p:cNvSpPr/>
          <p:nvPr/>
        </p:nvSpPr>
        <p:spPr>
          <a:xfrm>
            <a:off x="4572000" y="421304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3" name="Google Shape;312;p41">
            <a:extLst>
              <a:ext uri="{FF2B5EF4-FFF2-40B4-BE49-F238E27FC236}">
                <a16:creationId xmlns:a16="http://schemas.microsoft.com/office/drawing/2014/main" id="{4B7A90F3-C592-C4CC-8FFB-21AB0A1E3AA9}"/>
              </a:ext>
            </a:extLst>
          </p:cNvPr>
          <p:cNvSpPr/>
          <p:nvPr/>
        </p:nvSpPr>
        <p:spPr>
          <a:xfrm>
            <a:off x="7183399" y="421304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4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5449716" y="1038247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64E454C-7EAB-D2B2-1F2B-AC728B887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78" y="2048393"/>
            <a:ext cx="378288" cy="37828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09D1845-4235-5B6E-EDEE-74E284F8D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665" y="2049377"/>
            <a:ext cx="378288" cy="3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6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r>
              <a:rPr lang="ko-KR" altLang="en-US" dirty="0"/>
              <a:t>이번 과업을 통해 인프라 구축 과정에서는 결코 </a:t>
            </a:r>
            <a:r>
              <a:rPr lang="ko-KR" altLang="en-US" dirty="0">
                <a:solidFill>
                  <a:srgbClr val="48F60A"/>
                </a:solidFill>
              </a:rPr>
              <a:t>원인 없이 오류나 장애가 발생하지 않는다</a:t>
            </a:r>
            <a:r>
              <a:rPr lang="ko-KR" altLang="en-US" dirty="0"/>
              <a:t>는 사실을 다시 한 번 </a:t>
            </a:r>
            <a:r>
              <a:rPr lang="ko-KR" altLang="en-US" dirty="0" err="1"/>
              <a:t>깨달았다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논리적으로 완벽해 보였던 설계도 </a:t>
            </a:r>
            <a:r>
              <a:rPr lang="ko-KR" altLang="en-US" dirty="0">
                <a:solidFill>
                  <a:srgbClr val="48F60A"/>
                </a:solidFill>
              </a:rPr>
              <a:t>실제 환경</a:t>
            </a:r>
            <a:r>
              <a:rPr lang="ko-KR" altLang="en-US" dirty="0"/>
              <a:t>에서는 장비의 설계 특성이나 버전 차이로 인해 </a:t>
            </a:r>
            <a:r>
              <a:rPr lang="ko-KR" altLang="en-US" dirty="0">
                <a:solidFill>
                  <a:srgbClr val="48F60A"/>
                </a:solidFill>
              </a:rPr>
              <a:t>예상치 못한 제약</a:t>
            </a:r>
            <a:r>
              <a:rPr lang="ko-KR" altLang="en-US" dirty="0"/>
              <a:t>이 발생할 수 있음을 경험했다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변수들을 세밀하게 파악하고 검증해 나가는 과정이 결국 </a:t>
            </a:r>
            <a:r>
              <a:rPr lang="ko-KR" altLang="en-US" dirty="0">
                <a:solidFill>
                  <a:srgbClr val="48F60A"/>
                </a:solidFill>
              </a:rPr>
              <a:t>문제를 해결하는 가장 빠른 방법</a:t>
            </a:r>
            <a:r>
              <a:rPr lang="ko-KR" altLang="en-US" dirty="0"/>
              <a:t>임을 깊이 이해한 의미 있는 경험이었다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31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/>
          <p:nvPr/>
        </p:nvSpPr>
        <p:spPr>
          <a:xfrm>
            <a:off x="715975" y="3638550"/>
            <a:ext cx="4256700" cy="376500"/>
          </a:xfrm>
          <a:prstGeom prst="roundRect">
            <a:avLst>
              <a:gd name="adj" fmla="val 1498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정보 보호 컨설팅 기반 네트워크 웹 보안 사업</a:t>
            </a:r>
            <a:endParaRPr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715975" y="937075"/>
            <a:ext cx="6545800" cy="23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ea typeface="HY견고딕" panose="02030600000101010101" pitchFamily="18" charset="-127"/>
              </a:rPr>
              <a:t>푸드파이터</a:t>
            </a:r>
            <a:r>
              <a:rPr lang="ko-KR" altLang="en-US" dirty="0" smtClean="0">
                <a:ea typeface="HY견고딕" panose="02030600000101010101" pitchFamily="18" charset="-127"/>
              </a:rPr>
              <a:t> 팀 공통</a:t>
            </a:r>
            <a:r>
              <a:rPr lang="en" dirty="0">
                <a:ea typeface="HY견고딕" panose="02030600000101010101" pitchFamily="18" charset="-127"/>
              </a:rPr>
              <a:t/>
            </a:r>
            <a:br>
              <a:rPr lang="en" dirty="0">
                <a:ea typeface="HY견고딕" panose="02030600000101010101" pitchFamily="18" charset="-127"/>
              </a:rPr>
            </a:br>
            <a:r>
              <a:rPr lang="ko-KR" altLang="en-US" dirty="0" smtClean="0">
                <a:solidFill>
                  <a:srgbClr val="0BC4D9"/>
                </a:solidFill>
                <a:ea typeface="HY견고딕" panose="02030600000101010101" pitchFamily="18" charset="-127"/>
              </a:rPr>
              <a:t>프로젝트 개요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6" name="Google Shape;166;p35"/>
          <p:cNvGrpSpPr/>
          <p:nvPr/>
        </p:nvGrpSpPr>
        <p:grpSpPr>
          <a:xfrm>
            <a:off x="7281625" y="832450"/>
            <a:ext cx="753075" cy="965050"/>
            <a:chOff x="7281625" y="832450"/>
            <a:chExt cx="753075" cy="965050"/>
          </a:xfrm>
        </p:grpSpPr>
        <p:sp>
          <p:nvSpPr>
            <p:cNvPr id="167" name="Google Shape;167;p35"/>
            <p:cNvSpPr/>
            <p:nvPr/>
          </p:nvSpPr>
          <p:spPr>
            <a:xfrm rot="1259466">
              <a:off x="7344964" y="1262138"/>
              <a:ext cx="531792" cy="3775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35"/>
            <p:cNvGrpSpPr/>
            <p:nvPr/>
          </p:nvGrpSpPr>
          <p:grpSpPr>
            <a:xfrm>
              <a:off x="7281625" y="832450"/>
              <a:ext cx="753075" cy="965050"/>
              <a:chOff x="7167325" y="870550"/>
              <a:chExt cx="753075" cy="965050"/>
            </a:xfrm>
          </p:grpSpPr>
          <p:sp>
            <p:nvSpPr>
              <p:cNvPr id="169" name="Google Shape;169;p35"/>
              <p:cNvSpPr/>
              <p:nvPr/>
            </p:nvSpPr>
            <p:spPr>
              <a:xfrm>
                <a:off x="7336000" y="870550"/>
                <a:ext cx="584400" cy="51622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0649" extrusionOk="0">
                    <a:moveTo>
                      <a:pt x="13154" y="1"/>
                    </a:moveTo>
                    <a:cubicBezTo>
                      <a:pt x="9509" y="1"/>
                      <a:pt x="6077" y="2213"/>
                      <a:pt x="4700" y="5805"/>
                    </a:cubicBezTo>
                    <a:lnTo>
                      <a:pt x="0" y="18022"/>
                    </a:lnTo>
                    <a:lnTo>
                      <a:pt x="6868" y="20649"/>
                    </a:lnTo>
                    <a:lnTo>
                      <a:pt x="7832" y="18143"/>
                    </a:lnTo>
                    <a:lnTo>
                      <a:pt x="3471" y="16480"/>
                    </a:lnTo>
                    <a:lnTo>
                      <a:pt x="7182" y="6768"/>
                    </a:lnTo>
                    <a:cubicBezTo>
                      <a:pt x="8168" y="4238"/>
                      <a:pt x="10590" y="2685"/>
                      <a:pt x="13152" y="2685"/>
                    </a:cubicBezTo>
                    <a:cubicBezTo>
                      <a:pt x="13908" y="2685"/>
                      <a:pt x="14676" y="2820"/>
                      <a:pt x="15423" y="3106"/>
                    </a:cubicBezTo>
                    <a:cubicBezTo>
                      <a:pt x="18700" y="4359"/>
                      <a:pt x="20339" y="8046"/>
                      <a:pt x="19086" y="11323"/>
                    </a:cubicBezTo>
                    <a:lnTo>
                      <a:pt x="18507" y="12889"/>
                    </a:lnTo>
                    <a:lnTo>
                      <a:pt x="20990" y="13829"/>
                    </a:lnTo>
                    <a:lnTo>
                      <a:pt x="21592" y="12287"/>
                    </a:lnTo>
                    <a:cubicBezTo>
                      <a:pt x="23375" y="7636"/>
                      <a:pt x="21038" y="2383"/>
                      <a:pt x="16387" y="599"/>
                    </a:cubicBezTo>
                    <a:cubicBezTo>
                      <a:pt x="15322" y="193"/>
                      <a:pt x="14229" y="1"/>
                      <a:pt x="13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5"/>
              <p:cNvSpPr/>
              <p:nvPr/>
            </p:nvSpPr>
            <p:spPr>
              <a:xfrm>
                <a:off x="7416725" y="917450"/>
                <a:ext cx="456675" cy="312100"/>
              </a:xfrm>
              <a:custGeom>
                <a:avLst/>
                <a:gdLst/>
                <a:ahLst/>
                <a:cxnLst/>
                <a:rect l="l" t="t" r="r" b="b"/>
                <a:pathLst>
                  <a:path w="18267" h="12484" extrusionOk="0">
                    <a:moveTo>
                      <a:pt x="9808" y="1"/>
                    </a:moveTo>
                    <a:cubicBezTo>
                      <a:pt x="6772" y="1"/>
                      <a:pt x="3929" y="1832"/>
                      <a:pt x="2796" y="4820"/>
                    </a:cubicBezTo>
                    <a:lnTo>
                      <a:pt x="1" y="12074"/>
                    </a:lnTo>
                    <a:lnTo>
                      <a:pt x="1061" y="12483"/>
                    </a:lnTo>
                    <a:lnTo>
                      <a:pt x="3953" y="4892"/>
                    </a:lnTo>
                    <a:cubicBezTo>
                      <a:pt x="4941" y="2362"/>
                      <a:pt x="7350" y="796"/>
                      <a:pt x="9929" y="796"/>
                    </a:cubicBezTo>
                    <a:cubicBezTo>
                      <a:pt x="10676" y="796"/>
                      <a:pt x="11447" y="940"/>
                      <a:pt x="12194" y="1230"/>
                    </a:cubicBezTo>
                    <a:cubicBezTo>
                      <a:pt x="14724" y="2194"/>
                      <a:pt x="16291" y="4627"/>
                      <a:pt x="16291" y="7182"/>
                    </a:cubicBezTo>
                    <a:cubicBezTo>
                      <a:pt x="16291" y="7929"/>
                      <a:pt x="16146" y="8700"/>
                      <a:pt x="15857" y="9447"/>
                    </a:cubicBezTo>
                    <a:lnTo>
                      <a:pt x="15278" y="11013"/>
                    </a:lnTo>
                    <a:lnTo>
                      <a:pt x="16315" y="11399"/>
                    </a:lnTo>
                    <a:lnTo>
                      <a:pt x="16797" y="10194"/>
                    </a:lnTo>
                    <a:cubicBezTo>
                      <a:pt x="18267" y="6314"/>
                      <a:pt x="16339" y="1977"/>
                      <a:pt x="12483" y="483"/>
                    </a:cubicBezTo>
                    <a:cubicBezTo>
                      <a:pt x="11592" y="145"/>
                      <a:pt x="10700" y="1"/>
                      <a:pt x="9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5"/>
              <p:cNvSpPr/>
              <p:nvPr/>
            </p:nvSpPr>
            <p:spPr>
              <a:xfrm>
                <a:off x="7272150" y="1237625"/>
                <a:ext cx="621725" cy="597975"/>
              </a:xfrm>
              <a:custGeom>
                <a:avLst/>
                <a:gdLst/>
                <a:ahLst/>
                <a:cxnLst/>
                <a:rect l="l" t="t" r="r" b="b"/>
                <a:pathLst>
                  <a:path w="24869" h="23919" extrusionOk="0">
                    <a:moveTo>
                      <a:pt x="7373" y="1"/>
                    </a:moveTo>
                    <a:cubicBezTo>
                      <a:pt x="6778" y="1"/>
                      <a:pt x="6215" y="365"/>
                      <a:pt x="5976" y="953"/>
                    </a:cubicBezTo>
                    <a:lnTo>
                      <a:pt x="289" y="15822"/>
                    </a:lnTo>
                    <a:cubicBezTo>
                      <a:pt x="0" y="16593"/>
                      <a:pt x="386" y="17460"/>
                      <a:pt x="1157" y="17749"/>
                    </a:cubicBezTo>
                    <a:lnTo>
                      <a:pt x="16941" y="23822"/>
                    </a:lnTo>
                    <a:cubicBezTo>
                      <a:pt x="17114" y="23887"/>
                      <a:pt x="17293" y="23918"/>
                      <a:pt x="17469" y="23918"/>
                    </a:cubicBezTo>
                    <a:cubicBezTo>
                      <a:pt x="18073" y="23918"/>
                      <a:pt x="18645" y="23552"/>
                      <a:pt x="18869" y="22955"/>
                    </a:cubicBezTo>
                    <a:lnTo>
                      <a:pt x="24580" y="8086"/>
                    </a:lnTo>
                    <a:cubicBezTo>
                      <a:pt x="24869" y="7315"/>
                      <a:pt x="24483" y="6448"/>
                      <a:pt x="23712" y="6159"/>
                    </a:cubicBezTo>
                    <a:lnTo>
                      <a:pt x="7928" y="110"/>
                    </a:lnTo>
                    <a:cubicBezTo>
                      <a:pt x="7746" y="36"/>
                      <a:pt x="7558" y="1"/>
                      <a:pt x="7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5"/>
              <p:cNvSpPr/>
              <p:nvPr/>
            </p:nvSpPr>
            <p:spPr>
              <a:xfrm>
                <a:off x="7266725" y="1195775"/>
                <a:ext cx="482575" cy="552475"/>
              </a:xfrm>
              <a:custGeom>
                <a:avLst/>
                <a:gdLst/>
                <a:ahLst/>
                <a:cxnLst/>
                <a:rect l="l" t="t" r="r" b="b"/>
                <a:pathLst>
                  <a:path w="19303" h="22099" extrusionOk="0">
                    <a:moveTo>
                      <a:pt x="15037" y="22098"/>
                    </a:moveTo>
                    <a:lnTo>
                      <a:pt x="19230" y="11206"/>
                    </a:lnTo>
                    <a:lnTo>
                      <a:pt x="17110" y="14194"/>
                    </a:lnTo>
                    <a:cubicBezTo>
                      <a:pt x="15929" y="15857"/>
                      <a:pt x="14435" y="17231"/>
                      <a:pt x="12724" y="18243"/>
                    </a:cubicBezTo>
                    <a:lnTo>
                      <a:pt x="19302" y="11013"/>
                    </a:lnTo>
                    <a:lnTo>
                      <a:pt x="15037" y="22098"/>
                    </a:lnTo>
                    <a:lnTo>
                      <a:pt x="15037" y="22098"/>
                    </a:lnTo>
                    <a:moveTo>
                      <a:pt x="2747" y="17279"/>
                    </a:moveTo>
                    <a:cubicBezTo>
                      <a:pt x="1518" y="16074"/>
                      <a:pt x="699" y="14508"/>
                      <a:pt x="386" y="12797"/>
                    </a:cubicBezTo>
                    <a:lnTo>
                      <a:pt x="9808" y="2411"/>
                    </a:lnTo>
                    <a:lnTo>
                      <a:pt x="6483" y="1133"/>
                    </a:lnTo>
                    <a:lnTo>
                      <a:pt x="121" y="8170"/>
                    </a:lnTo>
                    <a:lnTo>
                      <a:pt x="0" y="5712"/>
                    </a:lnTo>
                    <a:lnTo>
                      <a:pt x="1832" y="965"/>
                    </a:lnTo>
                    <a:cubicBezTo>
                      <a:pt x="2049" y="362"/>
                      <a:pt x="2627" y="1"/>
                      <a:pt x="3229" y="1"/>
                    </a:cubicBezTo>
                    <a:cubicBezTo>
                      <a:pt x="3398" y="1"/>
                      <a:pt x="3591" y="25"/>
                      <a:pt x="3760" y="97"/>
                    </a:cubicBezTo>
                    <a:lnTo>
                      <a:pt x="4555" y="386"/>
                    </a:lnTo>
                    <a:lnTo>
                      <a:pt x="6001" y="941"/>
                    </a:lnTo>
                    <a:lnTo>
                      <a:pt x="7061" y="1350"/>
                    </a:lnTo>
                    <a:lnTo>
                      <a:pt x="14555" y="4242"/>
                    </a:lnTo>
                    <a:lnTo>
                      <a:pt x="2747" y="17279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5"/>
              <p:cNvSpPr/>
              <p:nvPr/>
            </p:nvSpPr>
            <p:spPr>
              <a:xfrm>
                <a:off x="7269725" y="1224100"/>
                <a:ext cx="242225" cy="291600"/>
              </a:xfrm>
              <a:custGeom>
                <a:avLst/>
                <a:gdLst/>
                <a:ahLst/>
                <a:cxnLst/>
                <a:rect l="l" t="t" r="r" b="b"/>
                <a:pathLst>
                  <a:path w="9689" h="11664" extrusionOk="0">
                    <a:moveTo>
                      <a:pt x="6363" y="0"/>
                    </a:moveTo>
                    <a:lnTo>
                      <a:pt x="1" y="7037"/>
                    </a:lnTo>
                    <a:lnTo>
                      <a:pt x="145" y="10555"/>
                    </a:lnTo>
                    <a:cubicBezTo>
                      <a:pt x="169" y="10941"/>
                      <a:pt x="194" y="11302"/>
                      <a:pt x="266" y="11664"/>
                    </a:cubicBezTo>
                    <a:lnTo>
                      <a:pt x="9688" y="1278"/>
                    </a:lnTo>
                    <a:lnTo>
                      <a:pt x="6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5"/>
              <p:cNvSpPr/>
              <p:nvPr/>
            </p:nvSpPr>
            <p:spPr>
              <a:xfrm>
                <a:off x="7749275" y="1384950"/>
                <a:ext cx="30150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47" extrusionOk="0">
                    <a:moveTo>
                      <a:pt x="0" y="3446"/>
                    </a:moveTo>
                    <a:lnTo>
                      <a:pt x="1109" y="531"/>
                    </a:lnTo>
                    <a:cubicBezTo>
                      <a:pt x="1181" y="338"/>
                      <a:pt x="1205" y="169"/>
                      <a:pt x="1205" y="0"/>
                    </a:cubicBezTo>
                    <a:cubicBezTo>
                      <a:pt x="1205" y="169"/>
                      <a:pt x="1181" y="338"/>
                      <a:pt x="1109" y="531"/>
                    </a:cubicBezTo>
                    <a:lnTo>
                      <a:pt x="0" y="3446"/>
                    </a:lnTo>
                  </a:path>
                </a:pathLst>
              </a:custGeom>
              <a:solidFill>
                <a:srgbClr val="FBAF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5"/>
              <p:cNvSpPr/>
              <p:nvPr/>
            </p:nvSpPr>
            <p:spPr>
              <a:xfrm>
                <a:off x="7335400" y="1301800"/>
                <a:ext cx="444025" cy="398250"/>
              </a:xfrm>
              <a:custGeom>
                <a:avLst/>
                <a:gdLst/>
                <a:ahLst/>
                <a:cxnLst/>
                <a:rect l="l" t="t" r="r" b="b"/>
                <a:pathLst>
                  <a:path w="17761" h="15930" extrusionOk="0">
                    <a:moveTo>
                      <a:pt x="4675" y="15929"/>
                    </a:moveTo>
                    <a:lnTo>
                      <a:pt x="1952" y="14484"/>
                    </a:lnTo>
                    <a:cubicBezTo>
                      <a:pt x="1229" y="14098"/>
                      <a:pt x="579" y="13616"/>
                      <a:pt x="0" y="13038"/>
                    </a:cubicBezTo>
                    <a:lnTo>
                      <a:pt x="11808" y="1"/>
                    </a:lnTo>
                    <a:lnTo>
                      <a:pt x="16796" y="1905"/>
                    </a:lnTo>
                    <a:cubicBezTo>
                      <a:pt x="17399" y="2146"/>
                      <a:pt x="17760" y="2700"/>
                      <a:pt x="17760" y="3326"/>
                    </a:cubicBezTo>
                    <a:cubicBezTo>
                      <a:pt x="17760" y="3495"/>
                      <a:pt x="17736" y="3664"/>
                      <a:pt x="17664" y="3857"/>
                    </a:cubicBezTo>
                    <a:lnTo>
                      <a:pt x="16555" y="6772"/>
                    </a:lnTo>
                    <a:lnTo>
                      <a:pt x="9977" y="14002"/>
                    </a:lnTo>
                    <a:cubicBezTo>
                      <a:pt x="8362" y="14990"/>
                      <a:pt x="6555" y="15640"/>
                      <a:pt x="4675" y="15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5"/>
              <p:cNvSpPr/>
              <p:nvPr/>
            </p:nvSpPr>
            <p:spPr>
              <a:xfrm>
                <a:off x="7438425" y="1434950"/>
                <a:ext cx="117500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81" extrusionOk="0">
                    <a:moveTo>
                      <a:pt x="2704" y="1"/>
                    </a:moveTo>
                    <a:cubicBezTo>
                      <a:pt x="1966" y="1"/>
                      <a:pt x="1268" y="454"/>
                      <a:pt x="988" y="1181"/>
                    </a:cubicBezTo>
                    <a:cubicBezTo>
                      <a:pt x="771" y="1784"/>
                      <a:pt x="868" y="2434"/>
                      <a:pt x="1253" y="2916"/>
                    </a:cubicBezTo>
                    <a:lnTo>
                      <a:pt x="0" y="4844"/>
                    </a:lnTo>
                    <a:lnTo>
                      <a:pt x="2675" y="5880"/>
                    </a:lnTo>
                    <a:lnTo>
                      <a:pt x="3036" y="3615"/>
                    </a:lnTo>
                    <a:cubicBezTo>
                      <a:pt x="3639" y="3495"/>
                      <a:pt x="4169" y="3085"/>
                      <a:pt x="4410" y="2483"/>
                    </a:cubicBezTo>
                    <a:cubicBezTo>
                      <a:pt x="4699" y="1663"/>
                      <a:pt x="4410" y="796"/>
                      <a:pt x="3735" y="314"/>
                    </a:cubicBezTo>
                    <a:cubicBezTo>
                      <a:pt x="3615" y="242"/>
                      <a:pt x="3494" y="169"/>
                      <a:pt x="3350" y="121"/>
                    </a:cubicBezTo>
                    <a:cubicBezTo>
                      <a:pt x="3137" y="39"/>
                      <a:pt x="2919" y="1"/>
                      <a:pt x="27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1" y="844"/>
                    </a:ln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98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BB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5"/>
              <p:cNvSpPr/>
              <p:nvPr/>
            </p:nvSpPr>
            <p:spPr>
              <a:xfrm>
                <a:off x="7175150" y="1515675"/>
                <a:ext cx="160275" cy="162075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483" extrusionOk="0">
                    <a:moveTo>
                      <a:pt x="4049" y="1"/>
                    </a:moveTo>
                    <a:lnTo>
                      <a:pt x="0" y="4483"/>
                    </a:lnTo>
                    <a:cubicBezTo>
                      <a:pt x="169" y="4676"/>
                      <a:pt x="386" y="4844"/>
                      <a:pt x="651" y="4965"/>
                    </a:cubicBezTo>
                    <a:lnTo>
                      <a:pt x="4603" y="6483"/>
                    </a:lnTo>
                    <a:lnTo>
                      <a:pt x="6410" y="4483"/>
                    </a:lnTo>
                    <a:cubicBezTo>
                      <a:pt x="5181" y="3278"/>
                      <a:pt x="4362" y="1712"/>
                      <a:pt x="40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5"/>
              <p:cNvSpPr/>
              <p:nvPr/>
            </p:nvSpPr>
            <p:spPr>
              <a:xfrm>
                <a:off x="7223950" y="1338550"/>
                <a:ext cx="45800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4484" extrusionOk="0">
                    <a:moveTo>
                      <a:pt x="1711" y="1"/>
                    </a:moveTo>
                    <a:lnTo>
                      <a:pt x="0" y="4483"/>
                    </a:lnTo>
                    <a:lnTo>
                      <a:pt x="1832" y="245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5"/>
              <p:cNvSpPr/>
              <p:nvPr/>
            </p:nvSpPr>
            <p:spPr>
              <a:xfrm>
                <a:off x="7167325" y="1400000"/>
                <a:ext cx="109050" cy="227750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10" extrusionOk="0">
                    <a:moveTo>
                      <a:pt x="4097" y="1"/>
                    </a:moveTo>
                    <a:lnTo>
                      <a:pt x="2265" y="2025"/>
                    </a:lnTo>
                    <a:lnTo>
                      <a:pt x="97" y="7640"/>
                    </a:lnTo>
                    <a:cubicBezTo>
                      <a:pt x="24" y="7833"/>
                      <a:pt x="0" y="8001"/>
                      <a:pt x="0" y="8194"/>
                    </a:cubicBezTo>
                    <a:cubicBezTo>
                      <a:pt x="0" y="8507"/>
                      <a:pt x="121" y="8845"/>
                      <a:pt x="313" y="9110"/>
                    </a:cubicBezTo>
                    <a:lnTo>
                      <a:pt x="4362" y="4628"/>
                    </a:lnTo>
                    <a:cubicBezTo>
                      <a:pt x="4290" y="4266"/>
                      <a:pt x="4265" y="3905"/>
                      <a:pt x="4241" y="3519"/>
                    </a:cubicBez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5"/>
              <p:cNvSpPr/>
              <p:nvPr/>
            </p:nvSpPr>
            <p:spPr>
              <a:xfrm>
                <a:off x="7290225" y="1627725"/>
                <a:ext cx="16207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3038" extrusionOk="0">
                    <a:moveTo>
                      <a:pt x="1807" y="1"/>
                    </a:moveTo>
                    <a:lnTo>
                      <a:pt x="0" y="2001"/>
                    </a:lnTo>
                    <a:lnTo>
                      <a:pt x="2410" y="2917"/>
                    </a:lnTo>
                    <a:cubicBezTo>
                      <a:pt x="3060" y="3013"/>
                      <a:pt x="3687" y="3037"/>
                      <a:pt x="4314" y="3037"/>
                    </a:cubicBezTo>
                    <a:cubicBezTo>
                      <a:pt x="5061" y="3037"/>
                      <a:pt x="5759" y="2989"/>
                      <a:pt x="6482" y="2892"/>
                    </a:cubicBezTo>
                    <a:lnTo>
                      <a:pt x="3759" y="1447"/>
                    </a:lnTo>
                    <a:cubicBezTo>
                      <a:pt x="3036" y="1061"/>
                      <a:pt x="2386" y="579"/>
                      <a:pt x="1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5"/>
              <p:cNvSpPr/>
              <p:nvPr/>
            </p:nvSpPr>
            <p:spPr>
              <a:xfrm>
                <a:off x="7452275" y="1651825"/>
                <a:ext cx="13255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3206" extrusionOk="0">
                    <a:moveTo>
                      <a:pt x="5302" y="1"/>
                    </a:moveTo>
                    <a:lnTo>
                      <a:pt x="5302" y="1"/>
                    </a:lnTo>
                    <a:cubicBezTo>
                      <a:pt x="3687" y="989"/>
                      <a:pt x="1880" y="1639"/>
                      <a:pt x="0" y="1928"/>
                    </a:cubicBezTo>
                    <a:lnTo>
                      <a:pt x="2097" y="3037"/>
                    </a:lnTo>
                    <a:cubicBezTo>
                      <a:pt x="2217" y="3085"/>
                      <a:pt x="2314" y="3157"/>
                      <a:pt x="2410" y="3206"/>
                    </a:cubicBezTo>
                    <a:lnTo>
                      <a:pt x="5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5"/>
              <p:cNvSpPr/>
              <p:nvPr/>
            </p:nvSpPr>
            <p:spPr>
              <a:xfrm>
                <a:off x="7350450" y="1700025"/>
                <a:ext cx="1621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2194" extrusionOk="0">
                    <a:moveTo>
                      <a:pt x="4073" y="0"/>
                    </a:moveTo>
                    <a:cubicBezTo>
                      <a:pt x="3350" y="97"/>
                      <a:pt x="2652" y="145"/>
                      <a:pt x="1905" y="145"/>
                    </a:cubicBezTo>
                    <a:cubicBezTo>
                      <a:pt x="1278" y="145"/>
                      <a:pt x="651" y="121"/>
                      <a:pt x="1" y="25"/>
                    </a:cubicBezTo>
                    <a:lnTo>
                      <a:pt x="1" y="25"/>
                    </a:lnTo>
                    <a:lnTo>
                      <a:pt x="5664" y="2193"/>
                    </a:lnTo>
                    <a:lnTo>
                      <a:pt x="6483" y="1278"/>
                    </a:lnTo>
                    <a:cubicBezTo>
                      <a:pt x="6387" y="1229"/>
                      <a:pt x="6290" y="1157"/>
                      <a:pt x="6170" y="1109"/>
                    </a:cubicBezTo>
                    <a:lnTo>
                      <a:pt x="40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5"/>
              <p:cNvSpPr/>
              <p:nvPr/>
            </p:nvSpPr>
            <p:spPr>
              <a:xfrm>
                <a:off x="7458900" y="1442475"/>
                <a:ext cx="970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5580" extrusionOk="0">
                    <a:moveTo>
                      <a:pt x="2699" y="0"/>
                    </a:moveTo>
                    <a:cubicBezTo>
                      <a:pt x="1956" y="0"/>
                      <a:pt x="1252" y="445"/>
                      <a:pt x="988" y="1169"/>
                    </a:cubicBezTo>
                    <a:cubicBezTo>
                      <a:pt x="747" y="1796"/>
                      <a:pt x="868" y="2447"/>
                      <a:pt x="1229" y="2929"/>
                    </a:cubicBezTo>
                    <a:lnTo>
                      <a:pt x="0" y="4856"/>
                    </a:lnTo>
                    <a:lnTo>
                      <a:pt x="1856" y="5579"/>
                    </a:lnTo>
                    <a:lnTo>
                      <a:pt x="2217" y="3314"/>
                    </a:lnTo>
                    <a:cubicBezTo>
                      <a:pt x="2820" y="3194"/>
                      <a:pt x="3350" y="2784"/>
                      <a:pt x="3591" y="2182"/>
                    </a:cubicBezTo>
                    <a:cubicBezTo>
                      <a:pt x="3880" y="1362"/>
                      <a:pt x="3591" y="495"/>
                      <a:pt x="2916" y="13"/>
                    </a:cubicBezTo>
                    <a:cubicBezTo>
                      <a:pt x="2844" y="4"/>
                      <a:pt x="2771" y="0"/>
                      <a:pt x="2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6315997" y="2608552"/>
            <a:ext cx="2297506" cy="1931178"/>
            <a:chOff x="6814739" y="2266866"/>
            <a:chExt cx="2297506" cy="1931178"/>
          </a:xfrm>
        </p:grpSpPr>
        <p:sp>
          <p:nvSpPr>
            <p:cNvPr id="120" name="Google Shape;187;p35"/>
            <p:cNvSpPr/>
            <p:nvPr/>
          </p:nvSpPr>
          <p:spPr>
            <a:xfrm flipH="1">
              <a:off x="6943065" y="2266866"/>
              <a:ext cx="1554756" cy="1931178"/>
            </a:xfrm>
            <a:custGeom>
              <a:avLst/>
              <a:gdLst/>
              <a:ahLst/>
              <a:cxnLst/>
              <a:rect l="l" t="t" r="r" b="b"/>
              <a:pathLst>
                <a:path w="48172" h="59835" extrusionOk="0">
                  <a:moveTo>
                    <a:pt x="44846" y="289"/>
                  </a:moveTo>
                  <a:cubicBezTo>
                    <a:pt x="46509" y="289"/>
                    <a:pt x="47882" y="1663"/>
                    <a:pt x="47882" y="3326"/>
                  </a:cubicBezTo>
                  <a:lnTo>
                    <a:pt x="47882" y="56509"/>
                  </a:lnTo>
                  <a:cubicBezTo>
                    <a:pt x="47882" y="58172"/>
                    <a:pt x="46509" y="59545"/>
                    <a:pt x="44846" y="59545"/>
                  </a:cubicBezTo>
                  <a:lnTo>
                    <a:pt x="3326" y="59545"/>
                  </a:lnTo>
                  <a:cubicBezTo>
                    <a:pt x="1663" y="59545"/>
                    <a:pt x="289" y="58172"/>
                    <a:pt x="289" y="56509"/>
                  </a:cubicBezTo>
                  <a:lnTo>
                    <a:pt x="289" y="3326"/>
                  </a:lnTo>
                  <a:cubicBezTo>
                    <a:pt x="289" y="1663"/>
                    <a:pt x="1663" y="289"/>
                    <a:pt x="3326" y="289"/>
                  </a:cubicBezTo>
                  <a:close/>
                  <a:moveTo>
                    <a:pt x="3326" y="0"/>
                  </a:moveTo>
                  <a:cubicBezTo>
                    <a:pt x="1494" y="0"/>
                    <a:pt x="0" y="1494"/>
                    <a:pt x="0" y="3326"/>
                  </a:cubicBezTo>
                  <a:lnTo>
                    <a:pt x="0" y="56509"/>
                  </a:lnTo>
                  <a:cubicBezTo>
                    <a:pt x="0" y="58341"/>
                    <a:pt x="1494" y="59835"/>
                    <a:pt x="3326" y="59835"/>
                  </a:cubicBezTo>
                  <a:lnTo>
                    <a:pt x="44846" y="59835"/>
                  </a:lnTo>
                  <a:cubicBezTo>
                    <a:pt x="46677" y="59835"/>
                    <a:pt x="48171" y="58341"/>
                    <a:pt x="48171" y="56509"/>
                  </a:cubicBezTo>
                  <a:lnTo>
                    <a:pt x="48171" y="3326"/>
                  </a:lnTo>
                  <a:cubicBezTo>
                    <a:pt x="48171" y="1494"/>
                    <a:pt x="46677" y="0"/>
                    <a:pt x="44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8;p35"/>
            <p:cNvSpPr/>
            <p:nvPr/>
          </p:nvSpPr>
          <p:spPr>
            <a:xfrm flipH="1">
              <a:off x="7740262" y="2787952"/>
              <a:ext cx="626138" cy="626137"/>
            </a:xfrm>
            <a:custGeom>
              <a:avLst/>
              <a:gdLst/>
              <a:ahLst/>
              <a:cxnLst/>
              <a:rect l="l" t="t" r="r" b="b"/>
              <a:pathLst>
                <a:path w="19400" h="19400" extrusionOk="0">
                  <a:moveTo>
                    <a:pt x="9712" y="290"/>
                  </a:moveTo>
                  <a:cubicBezTo>
                    <a:pt x="14893" y="290"/>
                    <a:pt x="19110" y="4531"/>
                    <a:pt x="19110" y="9712"/>
                  </a:cubicBezTo>
                  <a:cubicBezTo>
                    <a:pt x="19110" y="14893"/>
                    <a:pt x="14893" y="19110"/>
                    <a:pt x="9712" y="19110"/>
                  </a:cubicBezTo>
                  <a:cubicBezTo>
                    <a:pt x="4531" y="19110"/>
                    <a:pt x="314" y="14893"/>
                    <a:pt x="314" y="9712"/>
                  </a:cubicBezTo>
                  <a:cubicBezTo>
                    <a:pt x="314" y="4531"/>
                    <a:pt x="4531" y="290"/>
                    <a:pt x="9712" y="290"/>
                  </a:cubicBezTo>
                  <a:close/>
                  <a:moveTo>
                    <a:pt x="9712" y="1"/>
                  </a:moveTo>
                  <a:cubicBezTo>
                    <a:pt x="4362" y="1"/>
                    <a:pt x="1" y="4362"/>
                    <a:pt x="1" y="9712"/>
                  </a:cubicBezTo>
                  <a:cubicBezTo>
                    <a:pt x="1" y="15062"/>
                    <a:pt x="4362" y="19399"/>
                    <a:pt x="9712" y="19399"/>
                  </a:cubicBezTo>
                  <a:cubicBezTo>
                    <a:pt x="15062" y="19399"/>
                    <a:pt x="19399" y="15062"/>
                    <a:pt x="19399" y="9712"/>
                  </a:cubicBezTo>
                  <a:cubicBezTo>
                    <a:pt x="19399" y="4362"/>
                    <a:pt x="15062" y="1"/>
                    <a:pt x="9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9;p35"/>
            <p:cNvSpPr/>
            <p:nvPr/>
          </p:nvSpPr>
          <p:spPr>
            <a:xfrm flipH="1">
              <a:off x="7032500" y="3827830"/>
              <a:ext cx="1073339" cy="187453"/>
            </a:xfrm>
            <a:custGeom>
              <a:avLst/>
              <a:gdLst/>
              <a:ahLst/>
              <a:cxnLst/>
              <a:rect l="l" t="t" r="r" b="b"/>
              <a:pathLst>
                <a:path w="33256" h="5808" extrusionOk="0">
                  <a:moveTo>
                    <a:pt x="32364" y="289"/>
                  </a:moveTo>
                  <a:cubicBezTo>
                    <a:pt x="32701" y="289"/>
                    <a:pt x="32966" y="554"/>
                    <a:pt x="32966" y="892"/>
                  </a:cubicBezTo>
                  <a:lnTo>
                    <a:pt x="32966" y="4916"/>
                  </a:lnTo>
                  <a:cubicBezTo>
                    <a:pt x="32966" y="5253"/>
                    <a:pt x="32701" y="5519"/>
                    <a:pt x="32364" y="5519"/>
                  </a:cubicBezTo>
                  <a:lnTo>
                    <a:pt x="892" y="5519"/>
                  </a:lnTo>
                  <a:cubicBezTo>
                    <a:pt x="555" y="5519"/>
                    <a:pt x="290" y="5253"/>
                    <a:pt x="290" y="4916"/>
                  </a:cubicBezTo>
                  <a:lnTo>
                    <a:pt x="290" y="892"/>
                  </a:lnTo>
                  <a:cubicBezTo>
                    <a:pt x="290" y="554"/>
                    <a:pt x="555" y="289"/>
                    <a:pt x="892" y="289"/>
                  </a:cubicBezTo>
                  <a:close/>
                  <a:moveTo>
                    <a:pt x="892" y="0"/>
                  </a:moveTo>
                  <a:cubicBezTo>
                    <a:pt x="410" y="0"/>
                    <a:pt x="0" y="410"/>
                    <a:pt x="0" y="892"/>
                  </a:cubicBezTo>
                  <a:lnTo>
                    <a:pt x="0" y="4916"/>
                  </a:lnTo>
                  <a:cubicBezTo>
                    <a:pt x="0" y="5422"/>
                    <a:pt x="410" y="5808"/>
                    <a:pt x="892" y="5808"/>
                  </a:cubicBezTo>
                  <a:lnTo>
                    <a:pt x="32364" y="5808"/>
                  </a:lnTo>
                  <a:cubicBezTo>
                    <a:pt x="32846" y="5808"/>
                    <a:pt x="33255" y="5422"/>
                    <a:pt x="33255" y="4916"/>
                  </a:cubicBezTo>
                  <a:lnTo>
                    <a:pt x="33255" y="892"/>
                  </a:lnTo>
                  <a:cubicBezTo>
                    <a:pt x="33255" y="410"/>
                    <a:pt x="32846" y="0"/>
                    <a:pt x="3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90;p35"/>
            <p:cNvSpPr/>
            <p:nvPr/>
          </p:nvSpPr>
          <p:spPr>
            <a:xfrm flipH="1">
              <a:off x="7865486" y="3870595"/>
              <a:ext cx="105023" cy="101925"/>
            </a:xfrm>
            <a:custGeom>
              <a:avLst/>
              <a:gdLst/>
              <a:ahLst/>
              <a:cxnLst/>
              <a:rect l="l" t="t" r="r" b="b"/>
              <a:pathLst>
                <a:path w="3254" h="3158" extrusionOk="0">
                  <a:moveTo>
                    <a:pt x="1205" y="1"/>
                  </a:moveTo>
                  <a:lnTo>
                    <a:pt x="1326" y="1229"/>
                  </a:lnTo>
                  <a:lnTo>
                    <a:pt x="145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615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45" y="1784"/>
                  </a:lnTo>
                  <a:lnTo>
                    <a:pt x="3254" y="1711"/>
                  </a:lnTo>
                  <a:lnTo>
                    <a:pt x="3133" y="868"/>
                  </a:lnTo>
                  <a:lnTo>
                    <a:pt x="1928" y="1229"/>
                  </a:lnTo>
                  <a:lnTo>
                    <a:pt x="1928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91;p35"/>
            <p:cNvSpPr/>
            <p:nvPr/>
          </p:nvSpPr>
          <p:spPr>
            <a:xfrm flipH="1">
              <a:off x="7691266" y="3870595"/>
              <a:ext cx="105023" cy="101925"/>
            </a:xfrm>
            <a:custGeom>
              <a:avLst/>
              <a:gdLst/>
              <a:ahLst/>
              <a:cxnLst/>
              <a:rect l="l" t="t" r="r" b="b"/>
              <a:pathLst>
                <a:path w="3254" h="3158" extrusionOk="0">
                  <a:moveTo>
                    <a:pt x="1205" y="1"/>
                  </a:moveTo>
                  <a:lnTo>
                    <a:pt x="1326" y="1229"/>
                  </a:lnTo>
                  <a:lnTo>
                    <a:pt x="145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615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45" y="1784"/>
                  </a:lnTo>
                  <a:lnTo>
                    <a:pt x="3253" y="1711"/>
                  </a:lnTo>
                  <a:lnTo>
                    <a:pt x="3157" y="868"/>
                  </a:lnTo>
                  <a:lnTo>
                    <a:pt x="1928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2;p35"/>
            <p:cNvSpPr/>
            <p:nvPr/>
          </p:nvSpPr>
          <p:spPr>
            <a:xfrm flipH="1">
              <a:off x="7517043" y="3870595"/>
              <a:ext cx="104249" cy="101925"/>
            </a:xfrm>
            <a:custGeom>
              <a:avLst/>
              <a:gdLst/>
              <a:ahLst/>
              <a:cxnLst/>
              <a:rect l="l" t="t" r="r" b="b"/>
              <a:pathLst>
                <a:path w="3230" h="3158" extrusionOk="0">
                  <a:moveTo>
                    <a:pt x="1181" y="1"/>
                  </a:moveTo>
                  <a:lnTo>
                    <a:pt x="1326" y="1229"/>
                  </a:lnTo>
                  <a:lnTo>
                    <a:pt x="121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591" y="2121"/>
                  </a:lnTo>
                  <a:lnTo>
                    <a:pt x="2097" y="3157"/>
                  </a:lnTo>
                  <a:lnTo>
                    <a:pt x="2844" y="2748"/>
                  </a:lnTo>
                  <a:lnTo>
                    <a:pt x="2121" y="1784"/>
                  </a:lnTo>
                  <a:lnTo>
                    <a:pt x="3229" y="1711"/>
                  </a:lnTo>
                  <a:lnTo>
                    <a:pt x="3133" y="868"/>
                  </a:lnTo>
                  <a:lnTo>
                    <a:pt x="1904" y="1229"/>
                  </a:lnTo>
                  <a:lnTo>
                    <a:pt x="1904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3;p35"/>
            <p:cNvSpPr/>
            <p:nvPr/>
          </p:nvSpPr>
          <p:spPr>
            <a:xfrm flipH="1">
              <a:off x="7342823" y="3870595"/>
              <a:ext cx="104249" cy="101925"/>
            </a:xfrm>
            <a:custGeom>
              <a:avLst/>
              <a:gdLst/>
              <a:ahLst/>
              <a:cxnLst/>
              <a:rect l="l" t="t" r="r" b="b"/>
              <a:pathLst>
                <a:path w="3230" h="3158" extrusionOk="0">
                  <a:moveTo>
                    <a:pt x="1181" y="1"/>
                  </a:moveTo>
                  <a:lnTo>
                    <a:pt x="1325" y="1229"/>
                  </a:lnTo>
                  <a:lnTo>
                    <a:pt x="121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591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21" y="1784"/>
                  </a:lnTo>
                  <a:lnTo>
                    <a:pt x="3229" y="1711"/>
                  </a:lnTo>
                  <a:lnTo>
                    <a:pt x="3133" y="868"/>
                  </a:lnTo>
                  <a:lnTo>
                    <a:pt x="1904" y="1229"/>
                  </a:lnTo>
                  <a:lnTo>
                    <a:pt x="1904" y="1229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4;p35"/>
            <p:cNvSpPr/>
            <p:nvPr/>
          </p:nvSpPr>
          <p:spPr>
            <a:xfrm flipH="1">
              <a:off x="7167827" y="3870595"/>
              <a:ext cx="105056" cy="101925"/>
            </a:xfrm>
            <a:custGeom>
              <a:avLst/>
              <a:gdLst/>
              <a:ahLst/>
              <a:cxnLst/>
              <a:rect l="l" t="t" r="r" b="b"/>
              <a:pathLst>
                <a:path w="3255" h="3158" extrusionOk="0">
                  <a:moveTo>
                    <a:pt x="1182" y="1"/>
                  </a:moveTo>
                  <a:lnTo>
                    <a:pt x="1326" y="1229"/>
                  </a:lnTo>
                  <a:lnTo>
                    <a:pt x="121" y="868"/>
                  </a:lnTo>
                  <a:lnTo>
                    <a:pt x="1" y="1687"/>
                  </a:lnTo>
                  <a:lnTo>
                    <a:pt x="1109" y="1784"/>
                  </a:lnTo>
                  <a:lnTo>
                    <a:pt x="387" y="2748"/>
                  </a:lnTo>
                  <a:lnTo>
                    <a:pt x="1158" y="3133"/>
                  </a:lnTo>
                  <a:lnTo>
                    <a:pt x="1616" y="2121"/>
                  </a:lnTo>
                  <a:lnTo>
                    <a:pt x="2122" y="3157"/>
                  </a:lnTo>
                  <a:lnTo>
                    <a:pt x="2869" y="2748"/>
                  </a:lnTo>
                  <a:lnTo>
                    <a:pt x="2122" y="1784"/>
                  </a:lnTo>
                  <a:lnTo>
                    <a:pt x="3254" y="1711"/>
                  </a:lnTo>
                  <a:lnTo>
                    <a:pt x="3134" y="868"/>
                  </a:lnTo>
                  <a:lnTo>
                    <a:pt x="1905" y="1229"/>
                  </a:lnTo>
                  <a:lnTo>
                    <a:pt x="1905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5;p35"/>
            <p:cNvSpPr/>
            <p:nvPr/>
          </p:nvSpPr>
          <p:spPr>
            <a:xfrm flipH="1">
              <a:off x="7032500" y="3698696"/>
              <a:ext cx="1073339" cy="57612"/>
            </a:xfrm>
            <a:custGeom>
              <a:avLst/>
              <a:gdLst/>
              <a:ahLst/>
              <a:cxnLst/>
              <a:rect l="l" t="t" r="r" b="b"/>
              <a:pathLst>
                <a:path w="33256" h="1785" extrusionOk="0">
                  <a:moveTo>
                    <a:pt x="32364" y="290"/>
                  </a:moveTo>
                  <a:cubicBezTo>
                    <a:pt x="32677" y="290"/>
                    <a:pt x="32966" y="555"/>
                    <a:pt x="32966" y="893"/>
                  </a:cubicBezTo>
                  <a:cubicBezTo>
                    <a:pt x="32966" y="1230"/>
                    <a:pt x="32677" y="1495"/>
                    <a:pt x="32364" y="1495"/>
                  </a:cubicBezTo>
                  <a:lnTo>
                    <a:pt x="892" y="1495"/>
                  </a:lnTo>
                  <a:cubicBezTo>
                    <a:pt x="555" y="1495"/>
                    <a:pt x="290" y="1230"/>
                    <a:pt x="290" y="893"/>
                  </a:cubicBezTo>
                  <a:cubicBezTo>
                    <a:pt x="290" y="555"/>
                    <a:pt x="555" y="290"/>
                    <a:pt x="892" y="290"/>
                  </a:cubicBezTo>
                  <a:close/>
                  <a:moveTo>
                    <a:pt x="892" y="1"/>
                  </a:moveTo>
                  <a:cubicBezTo>
                    <a:pt x="410" y="1"/>
                    <a:pt x="0" y="411"/>
                    <a:pt x="0" y="893"/>
                  </a:cubicBezTo>
                  <a:cubicBezTo>
                    <a:pt x="0" y="1399"/>
                    <a:pt x="410" y="1784"/>
                    <a:pt x="892" y="1784"/>
                  </a:cubicBezTo>
                  <a:lnTo>
                    <a:pt x="32364" y="1784"/>
                  </a:lnTo>
                  <a:cubicBezTo>
                    <a:pt x="32846" y="1784"/>
                    <a:pt x="33255" y="1399"/>
                    <a:pt x="33255" y="893"/>
                  </a:cubicBezTo>
                  <a:cubicBezTo>
                    <a:pt x="33255" y="411"/>
                    <a:pt x="32846" y="1"/>
                    <a:pt x="3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6;p35"/>
            <p:cNvSpPr/>
            <p:nvPr/>
          </p:nvSpPr>
          <p:spPr>
            <a:xfrm flipH="1">
              <a:off x="6814739" y="3095956"/>
              <a:ext cx="790999" cy="58353"/>
            </a:xfrm>
            <a:custGeom>
              <a:avLst/>
              <a:gdLst/>
              <a:ahLst/>
              <a:cxnLst/>
              <a:rect l="l" t="t" r="r" b="b"/>
              <a:pathLst>
                <a:path w="24508" h="1808" extrusionOk="0">
                  <a:moveTo>
                    <a:pt x="23616" y="314"/>
                  </a:moveTo>
                  <a:cubicBezTo>
                    <a:pt x="23929" y="314"/>
                    <a:pt x="24194" y="579"/>
                    <a:pt x="24194" y="916"/>
                  </a:cubicBezTo>
                  <a:cubicBezTo>
                    <a:pt x="24194" y="1229"/>
                    <a:pt x="23929" y="1494"/>
                    <a:pt x="23616" y="1494"/>
                  </a:cubicBezTo>
                  <a:lnTo>
                    <a:pt x="892" y="1494"/>
                  </a:lnTo>
                  <a:cubicBezTo>
                    <a:pt x="554" y="1494"/>
                    <a:pt x="289" y="1229"/>
                    <a:pt x="289" y="916"/>
                  </a:cubicBezTo>
                  <a:cubicBezTo>
                    <a:pt x="289" y="579"/>
                    <a:pt x="554" y="314"/>
                    <a:pt x="892" y="314"/>
                  </a:cubicBezTo>
                  <a:close/>
                  <a:moveTo>
                    <a:pt x="892" y="0"/>
                  </a:moveTo>
                  <a:cubicBezTo>
                    <a:pt x="386" y="0"/>
                    <a:pt x="0" y="410"/>
                    <a:pt x="0" y="916"/>
                  </a:cubicBezTo>
                  <a:cubicBezTo>
                    <a:pt x="0" y="1398"/>
                    <a:pt x="386" y="1808"/>
                    <a:pt x="892" y="1808"/>
                  </a:cubicBezTo>
                  <a:lnTo>
                    <a:pt x="23616" y="1808"/>
                  </a:lnTo>
                  <a:cubicBezTo>
                    <a:pt x="24098" y="1808"/>
                    <a:pt x="24508" y="1398"/>
                    <a:pt x="24508" y="916"/>
                  </a:cubicBezTo>
                  <a:cubicBezTo>
                    <a:pt x="24508" y="410"/>
                    <a:pt x="24098" y="0"/>
                    <a:pt x="23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7;p35"/>
            <p:cNvSpPr/>
            <p:nvPr/>
          </p:nvSpPr>
          <p:spPr>
            <a:xfrm flipH="1">
              <a:off x="7032500" y="3569596"/>
              <a:ext cx="1073339" cy="57579"/>
            </a:xfrm>
            <a:custGeom>
              <a:avLst/>
              <a:gdLst/>
              <a:ahLst/>
              <a:cxnLst/>
              <a:rect l="l" t="t" r="r" b="b"/>
              <a:pathLst>
                <a:path w="33256" h="1784" extrusionOk="0">
                  <a:moveTo>
                    <a:pt x="32364" y="290"/>
                  </a:moveTo>
                  <a:cubicBezTo>
                    <a:pt x="32677" y="290"/>
                    <a:pt x="32966" y="555"/>
                    <a:pt x="32966" y="892"/>
                  </a:cubicBezTo>
                  <a:cubicBezTo>
                    <a:pt x="32966" y="1230"/>
                    <a:pt x="32677" y="1495"/>
                    <a:pt x="32364" y="1495"/>
                  </a:cubicBezTo>
                  <a:lnTo>
                    <a:pt x="892" y="1495"/>
                  </a:lnTo>
                  <a:cubicBezTo>
                    <a:pt x="555" y="1495"/>
                    <a:pt x="290" y="1230"/>
                    <a:pt x="290" y="892"/>
                  </a:cubicBezTo>
                  <a:cubicBezTo>
                    <a:pt x="290" y="555"/>
                    <a:pt x="555" y="290"/>
                    <a:pt x="892" y="290"/>
                  </a:cubicBezTo>
                  <a:close/>
                  <a:moveTo>
                    <a:pt x="892" y="1"/>
                  </a:moveTo>
                  <a:cubicBezTo>
                    <a:pt x="410" y="1"/>
                    <a:pt x="0" y="410"/>
                    <a:pt x="0" y="892"/>
                  </a:cubicBezTo>
                  <a:cubicBezTo>
                    <a:pt x="0" y="1398"/>
                    <a:pt x="410" y="1784"/>
                    <a:pt x="892" y="1784"/>
                  </a:cubicBezTo>
                  <a:lnTo>
                    <a:pt x="32364" y="1784"/>
                  </a:lnTo>
                  <a:cubicBezTo>
                    <a:pt x="32846" y="1784"/>
                    <a:pt x="33255" y="1398"/>
                    <a:pt x="33255" y="892"/>
                  </a:cubicBezTo>
                  <a:cubicBezTo>
                    <a:pt x="33255" y="410"/>
                    <a:pt x="32846" y="1"/>
                    <a:pt x="3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8;p35"/>
            <p:cNvSpPr/>
            <p:nvPr/>
          </p:nvSpPr>
          <p:spPr>
            <a:xfrm flipH="1">
              <a:off x="8038937" y="2424725"/>
              <a:ext cx="1073308" cy="57612"/>
            </a:xfrm>
            <a:custGeom>
              <a:avLst/>
              <a:gdLst/>
              <a:ahLst/>
              <a:cxnLst/>
              <a:rect l="l" t="t" r="r" b="b"/>
              <a:pathLst>
                <a:path w="33255" h="1785" extrusionOk="0">
                  <a:moveTo>
                    <a:pt x="32363" y="314"/>
                  </a:moveTo>
                  <a:cubicBezTo>
                    <a:pt x="32676" y="314"/>
                    <a:pt x="32942" y="579"/>
                    <a:pt x="32942" y="893"/>
                  </a:cubicBezTo>
                  <a:cubicBezTo>
                    <a:pt x="32942" y="1230"/>
                    <a:pt x="32676" y="1495"/>
                    <a:pt x="32363" y="1495"/>
                  </a:cubicBezTo>
                  <a:lnTo>
                    <a:pt x="892" y="1495"/>
                  </a:lnTo>
                  <a:cubicBezTo>
                    <a:pt x="554" y="1495"/>
                    <a:pt x="289" y="1230"/>
                    <a:pt x="289" y="893"/>
                  </a:cubicBezTo>
                  <a:cubicBezTo>
                    <a:pt x="289" y="579"/>
                    <a:pt x="554" y="314"/>
                    <a:pt x="892" y="314"/>
                  </a:cubicBezTo>
                  <a:close/>
                  <a:moveTo>
                    <a:pt x="892" y="1"/>
                  </a:moveTo>
                  <a:cubicBezTo>
                    <a:pt x="386" y="1"/>
                    <a:pt x="0" y="411"/>
                    <a:pt x="0" y="893"/>
                  </a:cubicBezTo>
                  <a:cubicBezTo>
                    <a:pt x="0" y="1399"/>
                    <a:pt x="386" y="1784"/>
                    <a:pt x="892" y="1784"/>
                  </a:cubicBezTo>
                  <a:lnTo>
                    <a:pt x="32363" y="1784"/>
                  </a:lnTo>
                  <a:cubicBezTo>
                    <a:pt x="32845" y="1784"/>
                    <a:pt x="33255" y="1399"/>
                    <a:pt x="33255" y="893"/>
                  </a:cubicBezTo>
                  <a:cubicBezTo>
                    <a:pt x="33255" y="411"/>
                    <a:pt x="32845" y="1"/>
                    <a:pt x="3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9;p35"/>
            <p:cNvSpPr/>
            <p:nvPr/>
          </p:nvSpPr>
          <p:spPr>
            <a:xfrm flipH="1">
              <a:off x="7100955" y="2585745"/>
              <a:ext cx="782444" cy="210788"/>
            </a:xfrm>
            <a:custGeom>
              <a:avLst/>
              <a:gdLst/>
              <a:ahLst/>
              <a:cxnLst/>
              <a:rect l="l" t="t" r="r" b="b"/>
              <a:pathLst>
                <a:path w="24243" h="6531" extrusionOk="0">
                  <a:moveTo>
                    <a:pt x="6314" y="0"/>
                  </a:moveTo>
                  <a:lnTo>
                    <a:pt x="0" y="6314"/>
                  </a:lnTo>
                  <a:lnTo>
                    <a:pt x="193" y="6531"/>
                  </a:lnTo>
                  <a:lnTo>
                    <a:pt x="6434" y="289"/>
                  </a:lnTo>
                  <a:lnTo>
                    <a:pt x="24243" y="289"/>
                  </a:lnTo>
                  <a:lnTo>
                    <a:pt x="24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0;p35"/>
            <p:cNvSpPr/>
            <p:nvPr/>
          </p:nvSpPr>
          <p:spPr>
            <a:xfrm flipH="1">
              <a:off x="7261169" y="3296610"/>
              <a:ext cx="522696" cy="94920"/>
            </a:xfrm>
            <a:custGeom>
              <a:avLst/>
              <a:gdLst/>
              <a:ahLst/>
              <a:cxnLst/>
              <a:rect l="l" t="t" r="r" b="b"/>
              <a:pathLst>
                <a:path w="16195" h="2941" extrusionOk="0">
                  <a:moveTo>
                    <a:pt x="218" y="0"/>
                  </a:moveTo>
                  <a:lnTo>
                    <a:pt x="1" y="217"/>
                  </a:lnTo>
                  <a:lnTo>
                    <a:pt x="2724" y="2940"/>
                  </a:lnTo>
                  <a:lnTo>
                    <a:pt x="16194" y="2940"/>
                  </a:lnTo>
                  <a:lnTo>
                    <a:pt x="16194" y="2627"/>
                  </a:lnTo>
                  <a:lnTo>
                    <a:pt x="2844" y="262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F6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98;p40"/>
          <p:cNvSpPr txBox="1">
            <a:spLocks/>
          </p:cNvSpPr>
          <p:nvPr/>
        </p:nvSpPr>
        <p:spPr>
          <a:xfrm>
            <a:off x="713250" y="536727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Google Shape;268;p38"/>
          <p:cNvSpPr txBox="1">
            <a:spLocks/>
          </p:cNvSpPr>
          <p:nvPr/>
        </p:nvSpPr>
        <p:spPr>
          <a:xfrm>
            <a:off x="4319588" y="1346120"/>
            <a:ext cx="3854100" cy="371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Medium"/>
              <a:buChar char="●"/>
              <a:defRPr sz="16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342900" lvl="0" indent="-342900">
              <a:buAutoNum type="arabicPeriod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팀원 소개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lvl="0" indent="-342900">
              <a:buAutoNum type="arabicPeriod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추진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배경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사업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lvl="0" indent="-342900">
              <a:buAutoNum type="arabicPeriod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점검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기존 인프라 문제점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개선된 인프라 내용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Google Shape;269;p38"/>
          <p:cNvGrpSpPr/>
          <p:nvPr/>
        </p:nvGrpSpPr>
        <p:grpSpPr>
          <a:xfrm>
            <a:off x="1293663" y="1346120"/>
            <a:ext cx="1876790" cy="3136814"/>
            <a:chOff x="1139675" y="812646"/>
            <a:chExt cx="2184600" cy="3651279"/>
          </a:xfrm>
        </p:grpSpPr>
        <p:sp>
          <p:nvSpPr>
            <p:cNvPr id="46" name="Google Shape;270;p38"/>
            <p:cNvSpPr/>
            <p:nvPr/>
          </p:nvSpPr>
          <p:spPr>
            <a:xfrm>
              <a:off x="1139675" y="2279325"/>
              <a:ext cx="2184600" cy="218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271;p38"/>
            <p:cNvGrpSpPr/>
            <p:nvPr/>
          </p:nvGrpSpPr>
          <p:grpSpPr>
            <a:xfrm>
              <a:off x="1139710" y="812646"/>
              <a:ext cx="2184533" cy="3651275"/>
              <a:chOff x="2081500" y="3131343"/>
              <a:chExt cx="758229" cy="1267320"/>
            </a:xfrm>
          </p:grpSpPr>
          <p:sp>
            <p:nvSpPr>
              <p:cNvPr id="48" name="Google Shape;272;p38"/>
              <p:cNvSpPr/>
              <p:nvPr/>
            </p:nvSpPr>
            <p:spPr>
              <a:xfrm>
                <a:off x="2190838" y="3131343"/>
                <a:ext cx="539553" cy="631019"/>
              </a:xfrm>
              <a:custGeom>
                <a:avLst/>
                <a:gdLst/>
                <a:ahLst/>
                <a:cxnLst/>
                <a:rect l="l" t="t" r="r" b="b"/>
                <a:pathLst>
                  <a:path w="7254" h="8484" extrusionOk="0">
                    <a:moveTo>
                      <a:pt x="0" y="8483"/>
                    </a:moveTo>
                    <a:lnTo>
                      <a:pt x="0" y="3615"/>
                    </a:lnTo>
                    <a:cubicBezTo>
                      <a:pt x="0" y="1615"/>
                      <a:pt x="1615" y="1"/>
                      <a:pt x="3615" y="1"/>
                    </a:cubicBezTo>
                    <a:cubicBezTo>
                      <a:pt x="5615" y="1"/>
                      <a:pt x="7254" y="1615"/>
                      <a:pt x="7254" y="3615"/>
                    </a:cubicBezTo>
                    <a:lnTo>
                      <a:pt x="7254" y="7712"/>
                    </a:lnTo>
                    <a:cubicBezTo>
                      <a:pt x="6892" y="7399"/>
                      <a:pt x="6506" y="7158"/>
                      <a:pt x="6097" y="6965"/>
                    </a:cubicBezTo>
                    <a:lnTo>
                      <a:pt x="6097" y="7591"/>
                    </a:lnTo>
                    <a:lnTo>
                      <a:pt x="6097" y="7591"/>
                    </a:lnTo>
                    <a:lnTo>
                      <a:pt x="6097" y="7591"/>
                    </a:lnTo>
                    <a:lnTo>
                      <a:pt x="6097" y="3615"/>
                    </a:lnTo>
                    <a:cubicBezTo>
                      <a:pt x="6097" y="2266"/>
                      <a:pt x="4988" y="1133"/>
                      <a:pt x="3615" y="1133"/>
                    </a:cubicBezTo>
                    <a:cubicBezTo>
                      <a:pt x="2265" y="1133"/>
                      <a:pt x="1157" y="2266"/>
                      <a:pt x="1157" y="3615"/>
                    </a:cubicBezTo>
                    <a:lnTo>
                      <a:pt x="1157" y="6941"/>
                    </a:lnTo>
                    <a:cubicBezTo>
                      <a:pt x="723" y="7158"/>
                      <a:pt x="337" y="7399"/>
                      <a:pt x="0" y="7712"/>
                    </a:cubicBezTo>
                    <a:lnTo>
                      <a:pt x="0" y="8483"/>
                    </a:lnTo>
                    <a:lnTo>
                      <a:pt x="0" y="8483"/>
                    </a:lnTo>
                    <a:lnTo>
                      <a:pt x="0" y="8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73;p38"/>
              <p:cNvSpPr/>
              <p:nvPr/>
            </p:nvSpPr>
            <p:spPr>
              <a:xfrm>
                <a:off x="2081500" y="3640384"/>
                <a:ext cx="577189" cy="713429"/>
              </a:xfrm>
              <a:custGeom>
                <a:avLst/>
                <a:gdLst/>
                <a:ahLst/>
                <a:cxnLst/>
                <a:rect l="l" t="t" r="r" b="b"/>
                <a:pathLst>
                  <a:path w="7760" h="9592" extrusionOk="0">
                    <a:moveTo>
                      <a:pt x="7398" y="555"/>
                    </a:moveTo>
                    <a:lnTo>
                      <a:pt x="7398" y="555"/>
                    </a:lnTo>
                    <a:cubicBezTo>
                      <a:pt x="7519" y="627"/>
                      <a:pt x="7639" y="700"/>
                      <a:pt x="7760" y="772"/>
                    </a:cubicBezTo>
                    <a:cubicBezTo>
                      <a:pt x="7687" y="724"/>
                      <a:pt x="7639" y="676"/>
                      <a:pt x="7567" y="651"/>
                    </a:cubicBezTo>
                    <a:cubicBezTo>
                      <a:pt x="7519" y="627"/>
                      <a:pt x="7446" y="579"/>
                      <a:pt x="7398" y="555"/>
                    </a:cubicBezTo>
                    <a:close/>
                    <a:moveTo>
                      <a:pt x="1783" y="1230"/>
                    </a:moveTo>
                    <a:cubicBezTo>
                      <a:pt x="1687" y="1326"/>
                      <a:pt x="1566" y="1423"/>
                      <a:pt x="1470" y="1543"/>
                    </a:cubicBezTo>
                    <a:cubicBezTo>
                      <a:pt x="578" y="2435"/>
                      <a:pt x="24" y="3664"/>
                      <a:pt x="0" y="5013"/>
                    </a:cubicBezTo>
                    <a:lnTo>
                      <a:pt x="1783" y="1230"/>
                    </a:lnTo>
                    <a:close/>
                    <a:moveTo>
                      <a:pt x="5085" y="1"/>
                    </a:moveTo>
                    <a:cubicBezTo>
                      <a:pt x="4844" y="1"/>
                      <a:pt x="4603" y="25"/>
                      <a:pt x="4362" y="49"/>
                    </a:cubicBezTo>
                    <a:lnTo>
                      <a:pt x="747" y="7760"/>
                    </a:lnTo>
                    <a:cubicBezTo>
                      <a:pt x="1229" y="8531"/>
                      <a:pt x="1904" y="9158"/>
                      <a:pt x="2723" y="9592"/>
                    </a:cubicBezTo>
                    <a:lnTo>
                      <a:pt x="7037" y="386"/>
                    </a:lnTo>
                    <a:cubicBezTo>
                      <a:pt x="6434" y="145"/>
                      <a:pt x="5784" y="1"/>
                      <a:pt x="50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74;p38"/>
              <p:cNvSpPr/>
              <p:nvPr/>
            </p:nvSpPr>
            <p:spPr>
              <a:xfrm>
                <a:off x="2190850" y="3629019"/>
                <a:ext cx="86049" cy="152401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544" extrusionOk="0">
                    <a:moveTo>
                      <a:pt x="1157" y="1"/>
                    </a:moveTo>
                    <a:cubicBezTo>
                      <a:pt x="723" y="218"/>
                      <a:pt x="337" y="459"/>
                      <a:pt x="0" y="772"/>
                    </a:cubicBezTo>
                    <a:lnTo>
                      <a:pt x="0" y="1543"/>
                    </a:lnTo>
                    <a:cubicBezTo>
                      <a:pt x="96" y="1423"/>
                      <a:pt x="217" y="1326"/>
                      <a:pt x="313" y="1230"/>
                    </a:cubicBezTo>
                    <a:cubicBezTo>
                      <a:pt x="578" y="1013"/>
                      <a:pt x="844" y="820"/>
                      <a:pt x="1157" y="651"/>
                    </a:cubicBezTo>
                    <a:lnTo>
                      <a:pt x="11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75;p38"/>
              <p:cNvSpPr/>
              <p:nvPr/>
            </p:nvSpPr>
            <p:spPr>
              <a:xfrm>
                <a:off x="2644250" y="3643950"/>
                <a:ext cx="86149" cy="118423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520" extrusionOk="0">
                    <a:moveTo>
                      <a:pt x="1" y="1"/>
                    </a:moveTo>
                    <a:lnTo>
                      <a:pt x="1" y="627"/>
                    </a:lnTo>
                    <a:cubicBezTo>
                      <a:pt x="435" y="868"/>
                      <a:pt x="820" y="1158"/>
                      <a:pt x="1158" y="1519"/>
                    </a:cubicBezTo>
                    <a:lnTo>
                      <a:pt x="1158" y="748"/>
                    </a:lnTo>
                    <a:cubicBezTo>
                      <a:pt x="796" y="435"/>
                      <a:pt x="410" y="19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6;p38"/>
              <p:cNvSpPr/>
              <p:nvPr/>
            </p:nvSpPr>
            <p:spPr>
              <a:xfrm>
                <a:off x="2276821" y="3643954"/>
                <a:ext cx="129124" cy="44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604" extrusionOk="0">
                    <a:moveTo>
                      <a:pt x="1" y="603"/>
                    </a:moveTo>
                    <a:lnTo>
                      <a:pt x="1" y="603"/>
                    </a:lnTo>
                    <a:cubicBezTo>
                      <a:pt x="194" y="483"/>
                      <a:pt x="410" y="387"/>
                      <a:pt x="627" y="290"/>
                    </a:cubicBezTo>
                    <a:cubicBezTo>
                      <a:pt x="410" y="387"/>
                      <a:pt x="194" y="483"/>
                      <a:pt x="1" y="603"/>
                    </a:cubicBezTo>
                    <a:close/>
                    <a:moveTo>
                      <a:pt x="627" y="290"/>
                    </a:moveTo>
                    <a:cubicBezTo>
                      <a:pt x="627" y="290"/>
                      <a:pt x="627" y="290"/>
                      <a:pt x="651" y="290"/>
                    </a:cubicBezTo>
                    <a:cubicBezTo>
                      <a:pt x="627" y="290"/>
                      <a:pt x="627" y="290"/>
                      <a:pt x="627" y="290"/>
                    </a:cubicBezTo>
                    <a:close/>
                    <a:moveTo>
                      <a:pt x="651" y="290"/>
                    </a:moveTo>
                    <a:cubicBezTo>
                      <a:pt x="651" y="290"/>
                      <a:pt x="651" y="290"/>
                      <a:pt x="651" y="290"/>
                    </a:cubicBezTo>
                    <a:cubicBezTo>
                      <a:pt x="651" y="290"/>
                      <a:pt x="651" y="290"/>
                      <a:pt x="651" y="290"/>
                    </a:cubicBezTo>
                    <a:close/>
                    <a:moveTo>
                      <a:pt x="1567" y="49"/>
                    </a:moveTo>
                    <a:lnTo>
                      <a:pt x="1567" y="49"/>
                    </a:lnTo>
                    <a:lnTo>
                      <a:pt x="1567" y="49"/>
                    </a:lnTo>
                    <a:close/>
                    <a:moveTo>
                      <a:pt x="1567" y="49"/>
                    </a:moveTo>
                    <a:cubicBezTo>
                      <a:pt x="1567" y="49"/>
                      <a:pt x="1567" y="49"/>
                      <a:pt x="1567" y="49"/>
                    </a:cubicBezTo>
                    <a:cubicBezTo>
                      <a:pt x="1567" y="49"/>
                      <a:pt x="1567" y="49"/>
                      <a:pt x="1567" y="49"/>
                    </a:cubicBezTo>
                    <a:close/>
                    <a:moveTo>
                      <a:pt x="1615" y="25"/>
                    </a:moveTo>
                    <a:cubicBezTo>
                      <a:pt x="1615" y="25"/>
                      <a:pt x="1615" y="25"/>
                      <a:pt x="1615" y="25"/>
                    </a:cubicBezTo>
                    <a:cubicBezTo>
                      <a:pt x="1615" y="25"/>
                      <a:pt x="1615" y="25"/>
                      <a:pt x="1615" y="25"/>
                    </a:cubicBezTo>
                    <a:close/>
                    <a:moveTo>
                      <a:pt x="1615" y="25"/>
                    </a:moveTo>
                    <a:lnTo>
                      <a:pt x="1615" y="25"/>
                    </a:lnTo>
                    <a:lnTo>
                      <a:pt x="1615" y="25"/>
                    </a:lnTo>
                    <a:close/>
                    <a:moveTo>
                      <a:pt x="1639" y="25"/>
                    </a:moveTo>
                    <a:cubicBezTo>
                      <a:pt x="1639" y="25"/>
                      <a:pt x="1639" y="25"/>
                      <a:pt x="1639" y="25"/>
                    </a:cubicBezTo>
                    <a:cubicBezTo>
                      <a:pt x="1639" y="25"/>
                      <a:pt x="1639" y="25"/>
                      <a:pt x="1639" y="25"/>
                    </a:cubicBezTo>
                    <a:close/>
                    <a:moveTo>
                      <a:pt x="1639" y="25"/>
                    </a:moveTo>
                    <a:cubicBezTo>
                      <a:pt x="1639" y="25"/>
                      <a:pt x="1664" y="25"/>
                      <a:pt x="1664" y="25"/>
                    </a:cubicBezTo>
                    <a:cubicBezTo>
                      <a:pt x="1664" y="25"/>
                      <a:pt x="1639" y="25"/>
                      <a:pt x="1639" y="25"/>
                    </a:cubicBezTo>
                    <a:close/>
                    <a:moveTo>
                      <a:pt x="1664" y="25"/>
                    </a:moveTo>
                    <a:cubicBezTo>
                      <a:pt x="1664" y="25"/>
                      <a:pt x="1664" y="25"/>
                      <a:pt x="1664" y="25"/>
                    </a:cubicBezTo>
                    <a:cubicBezTo>
                      <a:pt x="1664" y="25"/>
                      <a:pt x="1664" y="25"/>
                      <a:pt x="1664" y="25"/>
                    </a:cubicBezTo>
                    <a:close/>
                    <a:moveTo>
                      <a:pt x="1664" y="25"/>
                    </a:moveTo>
                    <a:cubicBezTo>
                      <a:pt x="1688" y="25"/>
                      <a:pt x="1688" y="25"/>
                      <a:pt x="1688" y="25"/>
                    </a:cubicBezTo>
                    <a:cubicBezTo>
                      <a:pt x="1688" y="25"/>
                      <a:pt x="1688" y="25"/>
                      <a:pt x="1664" y="25"/>
                    </a:cubicBezTo>
                    <a:close/>
                    <a:moveTo>
                      <a:pt x="1688" y="25"/>
                    </a:moveTo>
                    <a:lnTo>
                      <a:pt x="1712" y="25"/>
                    </a:lnTo>
                    <a:lnTo>
                      <a:pt x="1688" y="25"/>
                    </a:lnTo>
                    <a:close/>
                    <a:moveTo>
                      <a:pt x="1712" y="25"/>
                    </a:moveTo>
                    <a:cubicBezTo>
                      <a:pt x="1712" y="25"/>
                      <a:pt x="1712" y="25"/>
                      <a:pt x="1712" y="25"/>
                    </a:cubicBezTo>
                    <a:cubicBezTo>
                      <a:pt x="1712" y="25"/>
                      <a:pt x="1712" y="25"/>
                      <a:pt x="1712" y="25"/>
                    </a:cubicBezTo>
                    <a:close/>
                    <a:moveTo>
                      <a:pt x="1712" y="25"/>
                    </a:moveTo>
                    <a:cubicBezTo>
                      <a:pt x="1712" y="25"/>
                      <a:pt x="1736" y="25"/>
                      <a:pt x="1736" y="1"/>
                    </a:cubicBezTo>
                    <a:cubicBezTo>
                      <a:pt x="1736" y="25"/>
                      <a:pt x="1712" y="25"/>
                      <a:pt x="1712" y="25"/>
                    </a:cubicBezTo>
                    <a:close/>
                    <a:moveTo>
                      <a:pt x="1736" y="1"/>
                    </a:moveTo>
                    <a:cubicBezTo>
                      <a:pt x="1736" y="1"/>
                      <a:pt x="1736" y="1"/>
                      <a:pt x="1736" y="1"/>
                    </a:cubicBezTo>
                    <a:cubicBezTo>
                      <a:pt x="1736" y="1"/>
                      <a:pt x="1736" y="1"/>
                      <a:pt x="1736" y="1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77;p38"/>
              <p:cNvSpPr/>
              <p:nvPr/>
            </p:nvSpPr>
            <p:spPr>
              <a:xfrm>
                <a:off x="2081500" y="3643954"/>
                <a:ext cx="324446" cy="573674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7713" extrusionOk="0">
                    <a:moveTo>
                      <a:pt x="747" y="7712"/>
                    </a:moveTo>
                    <a:lnTo>
                      <a:pt x="747" y="7712"/>
                    </a:lnTo>
                    <a:cubicBezTo>
                      <a:pt x="289" y="6941"/>
                      <a:pt x="0" y="6025"/>
                      <a:pt x="0" y="5037"/>
                    </a:cubicBezTo>
                    <a:lnTo>
                      <a:pt x="0" y="4965"/>
                    </a:lnTo>
                    <a:lnTo>
                      <a:pt x="1783" y="1182"/>
                    </a:lnTo>
                    <a:lnTo>
                      <a:pt x="1783" y="1182"/>
                    </a:lnTo>
                    <a:cubicBezTo>
                      <a:pt x="2048" y="965"/>
                      <a:pt x="2314" y="772"/>
                      <a:pt x="2627" y="603"/>
                    </a:cubicBezTo>
                    <a:lnTo>
                      <a:pt x="2627" y="603"/>
                    </a:lnTo>
                    <a:cubicBezTo>
                      <a:pt x="2820" y="483"/>
                      <a:pt x="3036" y="387"/>
                      <a:pt x="3253" y="290"/>
                    </a:cubicBezTo>
                    <a:lnTo>
                      <a:pt x="3253" y="290"/>
                    </a:lnTo>
                    <a:cubicBezTo>
                      <a:pt x="3253" y="290"/>
                      <a:pt x="3253" y="290"/>
                      <a:pt x="3277" y="290"/>
                    </a:cubicBezTo>
                    <a:cubicBezTo>
                      <a:pt x="3277" y="290"/>
                      <a:pt x="3277" y="290"/>
                      <a:pt x="3277" y="290"/>
                    </a:cubicBezTo>
                    <a:cubicBezTo>
                      <a:pt x="3277" y="290"/>
                      <a:pt x="3277" y="290"/>
                      <a:pt x="3277" y="290"/>
                    </a:cubicBezTo>
                    <a:cubicBezTo>
                      <a:pt x="3567" y="194"/>
                      <a:pt x="3880" y="97"/>
                      <a:pt x="4193" y="49"/>
                    </a:cubicBezTo>
                    <a:lnTo>
                      <a:pt x="4193" y="49"/>
                    </a:lnTo>
                    <a:cubicBezTo>
                      <a:pt x="4193" y="49"/>
                      <a:pt x="4193" y="49"/>
                      <a:pt x="4193" y="49"/>
                    </a:cubicBezTo>
                    <a:cubicBezTo>
                      <a:pt x="4193" y="49"/>
                      <a:pt x="4193" y="49"/>
                      <a:pt x="4193" y="49"/>
                    </a:cubicBezTo>
                    <a:lnTo>
                      <a:pt x="4241" y="25"/>
                    </a:lnTo>
                    <a:cubicBezTo>
                      <a:pt x="4241" y="25"/>
                      <a:pt x="4241" y="25"/>
                      <a:pt x="4241" y="25"/>
                    </a:cubicBezTo>
                    <a:lnTo>
                      <a:pt x="4241" y="25"/>
                    </a:lnTo>
                    <a:lnTo>
                      <a:pt x="4241" y="25"/>
                    </a:lnTo>
                    <a:cubicBezTo>
                      <a:pt x="4241" y="25"/>
                      <a:pt x="4265" y="25"/>
                      <a:pt x="4265" y="25"/>
                    </a:cubicBezTo>
                    <a:cubicBezTo>
                      <a:pt x="4265" y="25"/>
                      <a:pt x="4265" y="25"/>
                      <a:pt x="4265" y="25"/>
                    </a:cubicBezTo>
                    <a:cubicBezTo>
                      <a:pt x="4265" y="25"/>
                      <a:pt x="4265" y="25"/>
                      <a:pt x="4265" y="25"/>
                    </a:cubicBezTo>
                    <a:cubicBezTo>
                      <a:pt x="4265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314" y="25"/>
                      <a:pt x="4314" y="25"/>
                      <a:pt x="4314" y="25"/>
                    </a:cubicBezTo>
                    <a:cubicBezTo>
                      <a:pt x="4314" y="25"/>
                      <a:pt x="4314" y="25"/>
                      <a:pt x="4314" y="25"/>
                    </a:cubicBezTo>
                    <a:lnTo>
                      <a:pt x="4338" y="25"/>
                    </a:ln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62" y="25"/>
                      <a:pt x="4362" y="1"/>
                    </a:cubicBezTo>
                    <a:cubicBezTo>
                      <a:pt x="4362" y="1"/>
                      <a:pt x="4362" y="1"/>
                      <a:pt x="4362" y="1"/>
                    </a:cubicBezTo>
                    <a:cubicBezTo>
                      <a:pt x="4362" y="1"/>
                      <a:pt x="4362" y="1"/>
                      <a:pt x="4362" y="1"/>
                    </a:cubicBezTo>
                    <a:lnTo>
                      <a:pt x="4362" y="1"/>
                    </a:lnTo>
                    <a:lnTo>
                      <a:pt x="747" y="771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78;p38"/>
              <p:cNvSpPr/>
              <p:nvPr/>
            </p:nvSpPr>
            <p:spPr>
              <a:xfrm>
                <a:off x="2214119" y="3688805"/>
                <a:ext cx="62777" cy="4306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79" extrusionOk="0">
                    <a:moveTo>
                      <a:pt x="0" y="579"/>
                    </a:moveTo>
                    <a:cubicBezTo>
                      <a:pt x="265" y="362"/>
                      <a:pt x="531" y="169"/>
                      <a:pt x="844" y="0"/>
                    </a:cubicBezTo>
                    <a:lnTo>
                      <a:pt x="844" y="0"/>
                    </a:lnTo>
                    <a:cubicBezTo>
                      <a:pt x="531" y="169"/>
                      <a:pt x="265" y="362"/>
                      <a:pt x="0" y="579"/>
                    </a:cubicBezTo>
                    <a:close/>
                  </a:path>
                </a:pathLst>
              </a:custGeom>
              <a:solidFill>
                <a:srgbClr val="7573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79;p38"/>
              <p:cNvSpPr/>
              <p:nvPr/>
            </p:nvSpPr>
            <p:spPr>
              <a:xfrm>
                <a:off x="2604835" y="3669094"/>
                <a:ext cx="234892" cy="349574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4700" extrusionOk="0">
                    <a:moveTo>
                      <a:pt x="3157" y="4699"/>
                    </a:moveTo>
                    <a:lnTo>
                      <a:pt x="3157" y="4699"/>
                    </a:lnTo>
                    <a:lnTo>
                      <a:pt x="3157" y="4699"/>
                    </a:lnTo>
                    <a:close/>
                    <a:moveTo>
                      <a:pt x="3157" y="4699"/>
                    </a:moveTo>
                    <a:lnTo>
                      <a:pt x="3157" y="4675"/>
                    </a:lnTo>
                    <a:lnTo>
                      <a:pt x="3157" y="4699"/>
                    </a:lnTo>
                    <a:close/>
                    <a:moveTo>
                      <a:pt x="3157" y="4675"/>
                    </a:moveTo>
                    <a:cubicBezTo>
                      <a:pt x="3157" y="4675"/>
                      <a:pt x="3157" y="4675"/>
                      <a:pt x="3157" y="4651"/>
                    </a:cubicBezTo>
                    <a:cubicBezTo>
                      <a:pt x="3157" y="4675"/>
                      <a:pt x="3157" y="4675"/>
                      <a:pt x="3157" y="4675"/>
                    </a:cubicBezTo>
                    <a:close/>
                    <a:moveTo>
                      <a:pt x="3157" y="4651"/>
                    </a:moveTo>
                    <a:lnTo>
                      <a:pt x="3157" y="4651"/>
                    </a:lnTo>
                    <a:lnTo>
                      <a:pt x="3157" y="4651"/>
                    </a:lnTo>
                    <a:close/>
                    <a:moveTo>
                      <a:pt x="3157" y="4651"/>
                    </a:moveTo>
                    <a:cubicBezTo>
                      <a:pt x="3157" y="4627"/>
                      <a:pt x="3133" y="4627"/>
                      <a:pt x="3133" y="4627"/>
                    </a:cubicBezTo>
                    <a:cubicBezTo>
                      <a:pt x="3133" y="4627"/>
                      <a:pt x="3157" y="4627"/>
                      <a:pt x="3157" y="4651"/>
                    </a:cubicBezTo>
                    <a:close/>
                    <a:moveTo>
                      <a:pt x="3133" y="4627"/>
                    </a:moveTo>
                    <a:lnTo>
                      <a:pt x="3133" y="4627"/>
                    </a:lnTo>
                    <a:lnTo>
                      <a:pt x="3133" y="4627"/>
                    </a:lnTo>
                    <a:close/>
                    <a:moveTo>
                      <a:pt x="3133" y="4603"/>
                    </a:moveTo>
                    <a:cubicBezTo>
                      <a:pt x="3133" y="4603"/>
                      <a:pt x="3133" y="4603"/>
                      <a:pt x="3133" y="4603"/>
                    </a:cubicBezTo>
                    <a:cubicBezTo>
                      <a:pt x="3133" y="4603"/>
                      <a:pt x="3133" y="4603"/>
                      <a:pt x="3133" y="4603"/>
                    </a:cubicBezTo>
                    <a:close/>
                    <a:moveTo>
                      <a:pt x="3133" y="4603"/>
                    </a:moveTo>
                    <a:cubicBezTo>
                      <a:pt x="3133" y="4579"/>
                      <a:pt x="3133" y="4579"/>
                      <a:pt x="3133" y="4579"/>
                    </a:cubicBezTo>
                    <a:cubicBezTo>
                      <a:pt x="3133" y="4579"/>
                      <a:pt x="3133" y="4579"/>
                      <a:pt x="3133" y="4603"/>
                    </a:cubicBezTo>
                    <a:close/>
                    <a:moveTo>
                      <a:pt x="3133" y="4579"/>
                    </a:moveTo>
                    <a:cubicBezTo>
                      <a:pt x="3133" y="4579"/>
                      <a:pt x="3133" y="4579"/>
                      <a:pt x="3133" y="4579"/>
                    </a:cubicBezTo>
                    <a:cubicBezTo>
                      <a:pt x="3133" y="4579"/>
                      <a:pt x="3133" y="4579"/>
                      <a:pt x="3133" y="4579"/>
                    </a:cubicBezTo>
                    <a:close/>
                    <a:moveTo>
                      <a:pt x="3133" y="4555"/>
                    </a:moveTo>
                    <a:cubicBezTo>
                      <a:pt x="3133" y="4555"/>
                      <a:pt x="3133" y="4555"/>
                      <a:pt x="3133" y="4555"/>
                    </a:cubicBezTo>
                    <a:cubicBezTo>
                      <a:pt x="3133" y="4555"/>
                      <a:pt x="3133" y="4555"/>
                      <a:pt x="3133" y="4555"/>
                    </a:cubicBezTo>
                    <a:close/>
                    <a:moveTo>
                      <a:pt x="3133" y="4555"/>
                    </a:moveTo>
                    <a:cubicBezTo>
                      <a:pt x="3133" y="4531"/>
                      <a:pt x="3133" y="4531"/>
                      <a:pt x="3133" y="4531"/>
                    </a:cubicBezTo>
                    <a:cubicBezTo>
                      <a:pt x="3133" y="4531"/>
                      <a:pt x="3133" y="4531"/>
                      <a:pt x="3133" y="4555"/>
                    </a:cubicBezTo>
                    <a:close/>
                    <a:moveTo>
                      <a:pt x="3133" y="4531"/>
                    </a:moveTo>
                    <a:cubicBezTo>
                      <a:pt x="3133" y="4531"/>
                      <a:pt x="3133" y="4531"/>
                      <a:pt x="3133" y="4507"/>
                    </a:cubicBezTo>
                    <a:cubicBezTo>
                      <a:pt x="3133" y="4531"/>
                      <a:pt x="3133" y="4531"/>
                      <a:pt x="3133" y="4531"/>
                    </a:cubicBezTo>
                    <a:close/>
                    <a:moveTo>
                      <a:pt x="3133" y="4507"/>
                    </a:moveTo>
                    <a:cubicBezTo>
                      <a:pt x="3133" y="4507"/>
                      <a:pt x="3133" y="4507"/>
                      <a:pt x="3133" y="4482"/>
                    </a:cubicBezTo>
                    <a:cubicBezTo>
                      <a:pt x="3133" y="4507"/>
                      <a:pt x="3133" y="4507"/>
                      <a:pt x="3133" y="4507"/>
                    </a:cubicBezTo>
                    <a:close/>
                    <a:moveTo>
                      <a:pt x="3133" y="4482"/>
                    </a:moveTo>
                    <a:cubicBezTo>
                      <a:pt x="3133" y="4482"/>
                      <a:pt x="3133" y="4482"/>
                      <a:pt x="3133" y="4458"/>
                    </a:cubicBezTo>
                    <a:cubicBezTo>
                      <a:pt x="3133" y="4482"/>
                      <a:pt x="3133" y="4482"/>
                      <a:pt x="3133" y="4482"/>
                    </a:cubicBezTo>
                    <a:close/>
                    <a:moveTo>
                      <a:pt x="3133" y="4458"/>
                    </a:moveTo>
                    <a:lnTo>
                      <a:pt x="3133" y="4434"/>
                    </a:lnTo>
                    <a:lnTo>
                      <a:pt x="3133" y="4458"/>
                    </a:lnTo>
                    <a:close/>
                    <a:moveTo>
                      <a:pt x="3133" y="4434"/>
                    </a:moveTo>
                    <a:cubicBezTo>
                      <a:pt x="3133" y="4434"/>
                      <a:pt x="3133" y="4434"/>
                      <a:pt x="3133" y="4410"/>
                    </a:cubicBezTo>
                    <a:cubicBezTo>
                      <a:pt x="3133" y="4434"/>
                      <a:pt x="3133" y="4434"/>
                      <a:pt x="3133" y="4434"/>
                    </a:cubicBezTo>
                    <a:close/>
                    <a:moveTo>
                      <a:pt x="3133" y="4410"/>
                    </a:moveTo>
                    <a:cubicBezTo>
                      <a:pt x="3133" y="4410"/>
                      <a:pt x="3133" y="4386"/>
                      <a:pt x="3133" y="4386"/>
                    </a:cubicBezTo>
                    <a:cubicBezTo>
                      <a:pt x="3133" y="4386"/>
                      <a:pt x="3133" y="4410"/>
                      <a:pt x="3133" y="4410"/>
                    </a:cubicBezTo>
                    <a:close/>
                    <a:moveTo>
                      <a:pt x="3133" y="4386"/>
                    </a:moveTo>
                    <a:cubicBezTo>
                      <a:pt x="3133" y="4386"/>
                      <a:pt x="3133" y="4386"/>
                      <a:pt x="3133" y="4362"/>
                    </a:cubicBezTo>
                    <a:cubicBezTo>
                      <a:pt x="3133" y="4386"/>
                      <a:pt x="3133" y="4386"/>
                      <a:pt x="3133" y="4386"/>
                    </a:cubicBezTo>
                    <a:close/>
                    <a:moveTo>
                      <a:pt x="3133" y="4362"/>
                    </a:moveTo>
                    <a:cubicBezTo>
                      <a:pt x="3133" y="4362"/>
                      <a:pt x="3133" y="4338"/>
                      <a:pt x="3133" y="4314"/>
                    </a:cubicBezTo>
                    <a:cubicBezTo>
                      <a:pt x="3133" y="4338"/>
                      <a:pt x="3133" y="4362"/>
                      <a:pt x="3133" y="4362"/>
                    </a:cubicBezTo>
                    <a:close/>
                    <a:moveTo>
                      <a:pt x="3133" y="4314"/>
                    </a:moveTo>
                    <a:cubicBezTo>
                      <a:pt x="3037" y="3085"/>
                      <a:pt x="2507" y="1976"/>
                      <a:pt x="1688" y="1157"/>
                    </a:cubicBezTo>
                    <a:lnTo>
                      <a:pt x="1688" y="1157"/>
                    </a:lnTo>
                    <a:cubicBezTo>
                      <a:pt x="2507" y="1976"/>
                      <a:pt x="3037" y="3085"/>
                      <a:pt x="3133" y="4314"/>
                    </a:cubicBezTo>
                    <a:close/>
                    <a:moveTo>
                      <a:pt x="362" y="169"/>
                    </a:moveTo>
                    <a:cubicBezTo>
                      <a:pt x="242" y="121"/>
                      <a:pt x="121" y="73"/>
                      <a:pt x="1" y="0"/>
                    </a:cubicBezTo>
                    <a:cubicBezTo>
                      <a:pt x="121" y="73"/>
                      <a:pt x="242" y="121"/>
                      <a:pt x="362" y="169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0;p38"/>
              <p:cNvSpPr/>
              <p:nvPr/>
            </p:nvSpPr>
            <p:spPr>
              <a:xfrm>
                <a:off x="2284036" y="3669094"/>
                <a:ext cx="555693" cy="729569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9809" extrusionOk="0">
                    <a:moveTo>
                      <a:pt x="2362" y="9808"/>
                    </a:moveTo>
                    <a:cubicBezTo>
                      <a:pt x="1518" y="9808"/>
                      <a:pt x="699" y="9591"/>
                      <a:pt x="0" y="9206"/>
                    </a:cubicBezTo>
                    <a:lnTo>
                      <a:pt x="4314" y="0"/>
                    </a:lnTo>
                    <a:lnTo>
                      <a:pt x="4314" y="0"/>
                    </a:lnTo>
                    <a:cubicBezTo>
                      <a:pt x="4434" y="73"/>
                      <a:pt x="4555" y="121"/>
                      <a:pt x="4675" y="169"/>
                    </a:cubicBezTo>
                    <a:cubicBezTo>
                      <a:pt x="4796" y="241"/>
                      <a:pt x="4916" y="314"/>
                      <a:pt x="5037" y="386"/>
                    </a:cubicBezTo>
                    <a:cubicBezTo>
                      <a:pt x="5398" y="603"/>
                      <a:pt x="5711" y="844"/>
                      <a:pt x="6001" y="1157"/>
                    </a:cubicBezTo>
                    <a:lnTo>
                      <a:pt x="6001" y="1157"/>
                    </a:lnTo>
                    <a:cubicBezTo>
                      <a:pt x="6820" y="1976"/>
                      <a:pt x="7350" y="3085"/>
                      <a:pt x="7446" y="4314"/>
                    </a:cubicBezTo>
                    <a:lnTo>
                      <a:pt x="7446" y="4314"/>
                    </a:lnTo>
                    <a:cubicBezTo>
                      <a:pt x="7446" y="4338"/>
                      <a:pt x="7446" y="4362"/>
                      <a:pt x="7446" y="4362"/>
                    </a:cubicBezTo>
                    <a:lnTo>
                      <a:pt x="7446" y="4362"/>
                    </a:lnTo>
                    <a:cubicBezTo>
                      <a:pt x="7446" y="4386"/>
                      <a:pt x="7446" y="4386"/>
                      <a:pt x="7446" y="4386"/>
                    </a:cubicBezTo>
                    <a:lnTo>
                      <a:pt x="7446" y="4386"/>
                    </a:lnTo>
                    <a:cubicBezTo>
                      <a:pt x="7446" y="4386"/>
                      <a:pt x="7446" y="4410"/>
                      <a:pt x="7446" y="4410"/>
                    </a:cubicBezTo>
                    <a:cubicBezTo>
                      <a:pt x="7446" y="4410"/>
                      <a:pt x="7446" y="4410"/>
                      <a:pt x="7446" y="4410"/>
                    </a:cubicBezTo>
                    <a:cubicBezTo>
                      <a:pt x="7446" y="4434"/>
                      <a:pt x="7446" y="4434"/>
                      <a:pt x="7446" y="4434"/>
                    </a:cubicBezTo>
                    <a:cubicBezTo>
                      <a:pt x="7446" y="4434"/>
                      <a:pt x="7446" y="4434"/>
                      <a:pt x="7446" y="4434"/>
                    </a:cubicBezTo>
                    <a:lnTo>
                      <a:pt x="7446" y="4458"/>
                    </a:lnTo>
                    <a:cubicBezTo>
                      <a:pt x="7446" y="4458"/>
                      <a:pt x="7446" y="4458"/>
                      <a:pt x="7446" y="4458"/>
                    </a:cubicBezTo>
                    <a:cubicBezTo>
                      <a:pt x="7446" y="4482"/>
                      <a:pt x="7446" y="4482"/>
                      <a:pt x="7446" y="4482"/>
                    </a:cubicBezTo>
                    <a:cubicBezTo>
                      <a:pt x="7446" y="4482"/>
                      <a:pt x="7446" y="4482"/>
                      <a:pt x="7446" y="4482"/>
                    </a:cubicBezTo>
                    <a:cubicBezTo>
                      <a:pt x="7446" y="4507"/>
                      <a:pt x="7446" y="4507"/>
                      <a:pt x="7446" y="4507"/>
                    </a:cubicBezTo>
                    <a:lnTo>
                      <a:pt x="7446" y="4507"/>
                    </a:lnTo>
                    <a:cubicBezTo>
                      <a:pt x="7446" y="4531"/>
                      <a:pt x="7446" y="4531"/>
                      <a:pt x="7446" y="4531"/>
                    </a:cubicBezTo>
                    <a:lnTo>
                      <a:pt x="7446" y="4531"/>
                    </a:lnTo>
                    <a:cubicBezTo>
                      <a:pt x="7446" y="4531"/>
                      <a:pt x="7446" y="4531"/>
                      <a:pt x="7446" y="4555"/>
                    </a:cubicBezTo>
                    <a:cubicBezTo>
                      <a:pt x="7446" y="4555"/>
                      <a:pt x="7446" y="4555"/>
                      <a:pt x="7446" y="4555"/>
                    </a:cubicBezTo>
                    <a:cubicBezTo>
                      <a:pt x="7446" y="4555"/>
                      <a:pt x="7446" y="4555"/>
                      <a:pt x="7446" y="4555"/>
                    </a:cubicBezTo>
                    <a:lnTo>
                      <a:pt x="7446" y="4579"/>
                    </a:lnTo>
                    <a:cubicBezTo>
                      <a:pt x="7446" y="4579"/>
                      <a:pt x="7446" y="4579"/>
                      <a:pt x="7446" y="4579"/>
                    </a:cubicBezTo>
                    <a:lnTo>
                      <a:pt x="7446" y="4579"/>
                    </a:lnTo>
                    <a:cubicBezTo>
                      <a:pt x="7446" y="4579"/>
                      <a:pt x="7446" y="4579"/>
                      <a:pt x="7446" y="4603"/>
                    </a:cubicBezTo>
                    <a:lnTo>
                      <a:pt x="7446" y="4603"/>
                    </a:lnTo>
                    <a:cubicBezTo>
                      <a:pt x="7446" y="4603"/>
                      <a:pt x="7446" y="4603"/>
                      <a:pt x="7446" y="4603"/>
                    </a:cubicBezTo>
                    <a:lnTo>
                      <a:pt x="7446" y="4627"/>
                    </a:lnTo>
                    <a:lnTo>
                      <a:pt x="7446" y="4627"/>
                    </a:lnTo>
                    <a:lnTo>
                      <a:pt x="7446" y="4627"/>
                    </a:lnTo>
                    <a:cubicBezTo>
                      <a:pt x="7446" y="4627"/>
                      <a:pt x="7470" y="4627"/>
                      <a:pt x="7470" y="4651"/>
                    </a:cubicBezTo>
                    <a:lnTo>
                      <a:pt x="7470" y="4651"/>
                    </a:lnTo>
                    <a:lnTo>
                      <a:pt x="7470" y="4651"/>
                    </a:lnTo>
                    <a:lnTo>
                      <a:pt x="7470" y="4651"/>
                    </a:lnTo>
                    <a:cubicBezTo>
                      <a:pt x="7470" y="4675"/>
                      <a:pt x="7470" y="4675"/>
                      <a:pt x="7470" y="4675"/>
                    </a:cubicBezTo>
                    <a:lnTo>
                      <a:pt x="7470" y="4675"/>
                    </a:lnTo>
                    <a:lnTo>
                      <a:pt x="7470" y="4699"/>
                    </a:lnTo>
                    <a:lnTo>
                      <a:pt x="7470" y="4699"/>
                    </a:lnTo>
                    <a:lnTo>
                      <a:pt x="7470" y="4699"/>
                    </a:lnTo>
                    <a:lnTo>
                      <a:pt x="7470" y="4699"/>
                    </a:lnTo>
                    <a:cubicBezTo>
                      <a:pt x="7470" y="5446"/>
                      <a:pt x="7302" y="6169"/>
                      <a:pt x="7013" y="6796"/>
                    </a:cubicBezTo>
                    <a:lnTo>
                      <a:pt x="7013" y="6796"/>
                    </a:lnTo>
                    <a:lnTo>
                      <a:pt x="6940" y="6965"/>
                    </a:lnTo>
                    <a:cubicBezTo>
                      <a:pt x="6097" y="8651"/>
                      <a:pt x="4362" y="9808"/>
                      <a:pt x="2362" y="980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81;p38"/>
              <p:cNvSpPr/>
              <p:nvPr/>
            </p:nvSpPr>
            <p:spPr>
              <a:xfrm>
                <a:off x="2658611" y="3697730"/>
                <a:ext cx="71777" cy="5749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73" extrusionOk="0">
                    <a:moveTo>
                      <a:pt x="965" y="772"/>
                    </a:moveTo>
                    <a:cubicBezTo>
                      <a:pt x="675" y="459"/>
                      <a:pt x="362" y="218"/>
                      <a:pt x="1" y="1"/>
                    </a:cubicBezTo>
                    <a:cubicBezTo>
                      <a:pt x="362" y="218"/>
                      <a:pt x="675" y="459"/>
                      <a:pt x="965" y="772"/>
                    </a:cubicBezTo>
                    <a:lnTo>
                      <a:pt x="965" y="772"/>
                    </a:lnTo>
                    <a:close/>
                  </a:path>
                </a:pathLst>
              </a:custGeom>
              <a:solidFill>
                <a:srgbClr val="7573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82;p38"/>
              <p:cNvSpPr/>
              <p:nvPr/>
            </p:nvSpPr>
            <p:spPr>
              <a:xfrm>
                <a:off x="2165698" y="3724655"/>
                <a:ext cx="587974" cy="58973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7929" extrusionOk="0">
                    <a:moveTo>
                      <a:pt x="3953" y="0"/>
                    </a:moveTo>
                    <a:cubicBezTo>
                      <a:pt x="1784" y="0"/>
                      <a:pt x="1" y="1784"/>
                      <a:pt x="1" y="3952"/>
                    </a:cubicBezTo>
                    <a:cubicBezTo>
                      <a:pt x="1" y="6145"/>
                      <a:pt x="1784" y="7928"/>
                      <a:pt x="3953" y="7928"/>
                    </a:cubicBezTo>
                    <a:cubicBezTo>
                      <a:pt x="6146" y="7928"/>
                      <a:pt x="7905" y="6145"/>
                      <a:pt x="7905" y="3952"/>
                    </a:cubicBezTo>
                    <a:cubicBezTo>
                      <a:pt x="7905" y="1784"/>
                      <a:pt x="6146" y="0"/>
                      <a:pt x="39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83;p38"/>
              <p:cNvSpPr/>
              <p:nvPr/>
            </p:nvSpPr>
            <p:spPr>
              <a:xfrm>
                <a:off x="2396944" y="3871626"/>
                <a:ext cx="127339" cy="295799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3977" extrusionOk="0">
                    <a:moveTo>
                      <a:pt x="844" y="0"/>
                    </a:moveTo>
                    <a:cubicBezTo>
                      <a:pt x="386" y="0"/>
                      <a:pt x="0" y="386"/>
                      <a:pt x="0" y="844"/>
                    </a:cubicBezTo>
                    <a:cubicBezTo>
                      <a:pt x="0" y="1229"/>
                      <a:pt x="265" y="1567"/>
                      <a:pt x="603" y="1663"/>
                    </a:cubicBezTo>
                    <a:lnTo>
                      <a:pt x="265" y="3976"/>
                    </a:lnTo>
                    <a:lnTo>
                      <a:pt x="1494" y="3976"/>
                    </a:lnTo>
                    <a:lnTo>
                      <a:pt x="1157" y="1639"/>
                    </a:lnTo>
                    <a:cubicBezTo>
                      <a:pt x="1470" y="1519"/>
                      <a:pt x="1711" y="1205"/>
                      <a:pt x="1711" y="844"/>
                    </a:cubicBezTo>
                    <a:cubicBezTo>
                      <a:pt x="1711" y="386"/>
                      <a:pt x="1326" y="0"/>
                      <a:pt x="8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84;p38"/>
              <p:cNvSpPr/>
              <p:nvPr/>
            </p:nvSpPr>
            <p:spPr>
              <a:xfrm>
                <a:off x="2156772" y="3728225"/>
                <a:ext cx="258173" cy="53060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7134" extrusionOk="0">
                    <a:moveTo>
                      <a:pt x="3470" y="1"/>
                    </a:moveTo>
                    <a:lnTo>
                      <a:pt x="3470" y="1"/>
                    </a:lnTo>
                    <a:cubicBezTo>
                      <a:pt x="2699" y="121"/>
                      <a:pt x="1952" y="458"/>
                      <a:pt x="1374" y="989"/>
                    </a:cubicBezTo>
                    <a:cubicBezTo>
                      <a:pt x="1085" y="1254"/>
                      <a:pt x="844" y="1567"/>
                      <a:pt x="627" y="1904"/>
                    </a:cubicBezTo>
                    <a:cubicBezTo>
                      <a:pt x="434" y="2242"/>
                      <a:pt x="289" y="2603"/>
                      <a:pt x="193" y="2989"/>
                    </a:cubicBezTo>
                    <a:cubicBezTo>
                      <a:pt x="0" y="3760"/>
                      <a:pt x="73" y="4579"/>
                      <a:pt x="338" y="5326"/>
                    </a:cubicBezTo>
                    <a:cubicBezTo>
                      <a:pt x="482" y="5688"/>
                      <a:pt x="675" y="6025"/>
                      <a:pt x="940" y="6338"/>
                    </a:cubicBezTo>
                    <a:cubicBezTo>
                      <a:pt x="1181" y="6652"/>
                      <a:pt x="1470" y="6917"/>
                      <a:pt x="1783" y="7133"/>
                    </a:cubicBezTo>
                    <a:cubicBezTo>
                      <a:pt x="1157" y="6652"/>
                      <a:pt x="675" y="6025"/>
                      <a:pt x="410" y="5302"/>
                    </a:cubicBezTo>
                    <a:cubicBezTo>
                      <a:pt x="289" y="4916"/>
                      <a:pt x="217" y="4555"/>
                      <a:pt x="193" y="4169"/>
                    </a:cubicBezTo>
                    <a:cubicBezTo>
                      <a:pt x="169" y="4073"/>
                      <a:pt x="169" y="3977"/>
                      <a:pt x="169" y="3880"/>
                    </a:cubicBezTo>
                    <a:lnTo>
                      <a:pt x="193" y="3591"/>
                    </a:lnTo>
                    <a:cubicBezTo>
                      <a:pt x="217" y="3398"/>
                      <a:pt x="241" y="3206"/>
                      <a:pt x="289" y="3013"/>
                    </a:cubicBezTo>
                    <a:cubicBezTo>
                      <a:pt x="386" y="2651"/>
                      <a:pt x="506" y="2266"/>
                      <a:pt x="699" y="1952"/>
                    </a:cubicBezTo>
                    <a:cubicBezTo>
                      <a:pt x="916" y="1615"/>
                      <a:pt x="1157" y="1302"/>
                      <a:pt x="1422" y="1037"/>
                    </a:cubicBezTo>
                    <a:cubicBezTo>
                      <a:pt x="1494" y="989"/>
                      <a:pt x="1567" y="916"/>
                      <a:pt x="1639" y="844"/>
                    </a:cubicBezTo>
                    <a:lnTo>
                      <a:pt x="1880" y="675"/>
                    </a:lnTo>
                    <a:lnTo>
                      <a:pt x="2121" y="507"/>
                    </a:lnTo>
                    <a:cubicBezTo>
                      <a:pt x="2193" y="458"/>
                      <a:pt x="2290" y="434"/>
                      <a:pt x="2386" y="386"/>
                    </a:cubicBezTo>
                    <a:cubicBezTo>
                      <a:pt x="2723" y="193"/>
                      <a:pt x="3085" y="73"/>
                      <a:pt x="3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9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104900" y="893000"/>
            <a:ext cx="2286000" cy="13836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4572000" y="1412729"/>
            <a:ext cx="3572400" cy="22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팀원 소개</a:t>
            </a:r>
            <a:r>
              <a:rPr lang="en-US" altLang="ko-KR" dirty="0">
                <a:solidFill>
                  <a:schemeClr val="accent1"/>
                </a:solidFill>
              </a:rPr>
              <a:t/>
            </a:r>
            <a:br>
              <a:rPr lang="en-US" altLang="ko-KR" dirty="0">
                <a:solidFill>
                  <a:schemeClr val="accent1"/>
                </a:solidFill>
              </a:rPr>
            </a:b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501788" y="2783096"/>
            <a:ext cx="2889116" cy="1515289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7788367" y="626703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41"/>
          <p:cNvSpPr txBox="1">
            <a:spLocks noGrp="1"/>
          </p:cNvSpPr>
          <p:nvPr>
            <p:ph type="title" idx="2"/>
          </p:nvPr>
        </p:nvSpPr>
        <p:spPr>
          <a:xfrm>
            <a:off x="1253976" y="893000"/>
            <a:ext cx="1987800" cy="1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 smtClean="0"/>
              <a:t>01</a:t>
            </a:r>
            <a:endParaRPr sz="5700" dirty="0"/>
          </a:p>
        </p:txBody>
      </p:sp>
    </p:spTree>
    <p:extLst>
      <p:ext uri="{BB962C8B-B14F-4D97-AF65-F5344CB8AC3E}">
        <p14:creationId xmlns:p14="http://schemas.microsoft.com/office/powerpoint/2010/main" val="369267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2;p41"/>
          <p:cNvSpPr/>
          <p:nvPr/>
        </p:nvSpPr>
        <p:spPr>
          <a:xfrm>
            <a:off x="5890259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Google Shape;312;p41"/>
          <p:cNvSpPr/>
          <p:nvPr/>
        </p:nvSpPr>
        <p:spPr>
          <a:xfrm>
            <a:off x="3386906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Google Shape;312;p41"/>
          <p:cNvSpPr/>
          <p:nvPr/>
        </p:nvSpPr>
        <p:spPr>
          <a:xfrm>
            <a:off x="883162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50" name="Google Shape;312;p41"/>
          <p:cNvSpPr/>
          <p:nvPr/>
        </p:nvSpPr>
        <p:spPr>
          <a:xfrm>
            <a:off x="883553" y="1657032"/>
            <a:ext cx="2370187" cy="2880000"/>
          </a:xfrm>
          <a:prstGeom prst="roundRect">
            <a:avLst>
              <a:gd name="adj" fmla="val 453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1" name="직선 연결선 50"/>
          <p:cNvCxnSpPr>
            <a:stCxn id="50" idx="1"/>
            <a:endCxn id="50" idx="3"/>
          </p:cNvCxnSpPr>
          <p:nvPr/>
        </p:nvCxnSpPr>
        <p:spPr>
          <a:xfrm>
            <a:off x="883553" y="3097032"/>
            <a:ext cx="23701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69" y="1721853"/>
            <a:ext cx="1044712" cy="134284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53462" y="3161712"/>
            <a:ext cx="2430367" cy="1310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김기수 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PM</a:t>
            </a:r>
          </a:p>
          <a:p>
            <a:pPr algn="ctr"/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전체 총괄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b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네트워크 구축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보안 장비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b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PHP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웹서버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구축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모의해킹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386906" y="1657032"/>
            <a:ext cx="2370187" cy="2880000"/>
            <a:chOff x="883553" y="1657032"/>
            <a:chExt cx="2370187" cy="2880000"/>
          </a:xfrm>
        </p:grpSpPr>
        <p:sp>
          <p:nvSpPr>
            <p:cNvPr id="60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1" name="직선 연결선 60"/>
            <p:cNvCxnSpPr>
              <a:stCxn id="60" idx="1"/>
              <a:endCxn id="60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688" y="1682086"/>
              <a:ext cx="1035917" cy="1381224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최장현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PL</a:t>
              </a: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지사 리눅스 서버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en-US" altLang="ko-KR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MariaDB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890259" y="1657032"/>
            <a:ext cx="2370187" cy="2880000"/>
            <a:chOff x="883553" y="1657032"/>
            <a:chExt cx="2370187" cy="2880000"/>
          </a:xfrm>
        </p:grpSpPr>
        <p:sp>
          <p:nvSpPr>
            <p:cNvPr id="65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6" name="직선 연결선 65"/>
            <p:cNvCxnSpPr>
              <a:stCxn id="65" idx="1"/>
              <a:endCxn id="65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833" y="1682086"/>
              <a:ext cx="1479626" cy="1479626"/>
            </a:xfrm>
            <a:prstGeom prst="rect">
              <a:avLst/>
            </a:prstGeom>
          </p:spPr>
        </p:pic>
        <p:sp>
          <p:nvSpPr>
            <p:cNvPr id="68" name="직사각형 67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이남혁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수행원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본사 리눅스 서버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PHP </a:t>
              </a:r>
              <a:r>
                <a:rPr lang="ko-KR" altLang="en-US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웹서버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MariaDB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9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12;p41"/>
          <p:cNvSpPr/>
          <p:nvPr/>
        </p:nvSpPr>
        <p:spPr>
          <a:xfrm>
            <a:off x="5890618" y="1656444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Google Shape;312;p41"/>
          <p:cNvSpPr/>
          <p:nvPr/>
        </p:nvSpPr>
        <p:spPr>
          <a:xfrm>
            <a:off x="884906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Google Shape;312;p41"/>
          <p:cNvSpPr/>
          <p:nvPr/>
        </p:nvSpPr>
        <p:spPr>
          <a:xfrm>
            <a:off x="3386906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83553" y="1657032"/>
            <a:ext cx="2370187" cy="2880000"/>
            <a:chOff x="883553" y="1657032"/>
            <a:chExt cx="2370187" cy="2880000"/>
          </a:xfrm>
        </p:grpSpPr>
        <p:sp>
          <p:nvSpPr>
            <p:cNvPr id="50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51" name="직선 연결선 50"/>
            <p:cNvCxnSpPr>
              <a:stCxn id="50" idx="1"/>
              <a:endCxn id="50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369" y="1682086"/>
              <a:ext cx="1044712" cy="1342840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강버들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수행원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본사 네트워크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보안장비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386906" y="1657032"/>
            <a:ext cx="2370187" cy="2880000"/>
            <a:chOff x="883553" y="1657032"/>
            <a:chExt cx="2370187" cy="2880000"/>
          </a:xfrm>
        </p:grpSpPr>
        <p:sp>
          <p:nvSpPr>
            <p:cNvPr id="60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1" name="직선 연결선 60"/>
            <p:cNvCxnSpPr>
              <a:stCxn id="60" idx="1"/>
              <a:endCxn id="60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369" y="1657032"/>
              <a:ext cx="1044712" cy="1392949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이태호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수행원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지사 네트워크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PHP</a:t>
              </a:r>
              <a:r>
                <a:rPr lang="ko-KR" altLang="en-US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웹서버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보안 장비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890259" y="1656444"/>
            <a:ext cx="2370187" cy="2880000"/>
            <a:chOff x="883553" y="1657032"/>
            <a:chExt cx="2370187" cy="2880000"/>
          </a:xfrm>
        </p:grpSpPr>
        <p:sp>
          <p:nvSpPr>
            <p:cNvPr id="65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6" name="직선 연결선 65"/>
            <p:cNvCxnSpPr>
              <a:stCxn id="65" idx="1"/>
              <a:endCxn id="65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60"/>
            <a:stretch/>
          </p:blipFill>
          <p:spPr>
            <a:xfrm>
              <a:off x="1162418" y="1682674"/>
              <a:ext cx="1812456" cy="1329246"/>
            </a:xfrm>
            <a:prstGeom prst="rect">
              <a:avLst/>
            </a:prstGeom>
          </p:spPr>
        </p:pic>
        <p:sp>
          <p:nvSpPr>
            <p:cNvPr id="68" name="직사각형 67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이서진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수행원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윈도우 서버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MariaDB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104900" y="893000"/>
            <a:ext cx="2286000" cy="13836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 idx="4294967295"/>
          </p:nvPr>
        </p:nvSpPr>
        <p:spPr>
          <a:xfrm>
            <a:off x="4584838" y="1412875"/>
            <a:ext cx="3571875" cy="2251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ko-KR" altLang="en-US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배경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2" name="Google Shape;342;p41"/>
          <p:cNvSpPr txBox="1">
            <a:spLocks noGrp="1"/>
          </p:cNvSpPr>
          <p:nvPr>
            <p:ph type="title" idx="4294967295"/>
          </p:nvPr>
        </p:nvSpPr>
        <p:spPr>
          <a:xfrm>
            <a:off x="1254125" y="893763"/>
            <a:ext cx="1987550" cy="1382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 smtClean="0"/>
              <a:t>02</a:t>
            </a:r>
            <a:endParaRPr sz="5700" dirty="0"/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501788" y="2783096"/>
            <a:ext cx="2889116" cy="1515289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7788367" y="626703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고객사</a:t>
            </a:r>
            <a:r>
              <a:rPr lang="ko-KR" altLang="en-US" dirty="0"/>
              <a:t> 설명 </a:t>
            </a:r>
            <a:r>
              <a:rPr lang="en-US" altLang="ko-KR" dirty="0"/>
              <a:t>(</a:t>
            </a:r>
            <a:r>
              <a:rPr lang="ko-KR" altLang="en-US" dirty="0"/>
              <a:t>본사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09387" y="1716512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 </a:t>
            </a:r>
            <a:r>
              <a:rPr lang="ko-KR" altLang="en-US" dirty="0">
                <a:solidFill>
                  <a:srgbClr val="0DB5C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잉여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재고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7261" y="1719574"/>
            <a:ext cx="2157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저렴한 가격에 구매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</a:t>
            </a:r>
          </a:p>
        </p:txBody>
      </p:sp>
      <p:sp>
        <p:nvSpPr>
          <p:cNvPr id="24" name="Google Shape;1362;p71"/>
          <p:cNvSpPr/>
          <p:nvPr/>
        </p:nvSpPr>
        <p:spPr>
          <a:xfrm>
            <a:off x="4445000" y="3745648"/>
            <a:ext cx="3973117" cy="643052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9525" cap="flat" cmpd="sng">
            <a:solidFill>
              <a:srgbClr val="0BC4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5543367" y="3066526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 최적화로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외식비</a:t>
            </a:r>
            <a:r>
              <a:rPr lang="en-US" altLang="ko-KR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절감과 환경 개선 </a:t>
            </a:r>
            <a:r>
              <a:rPr lang="ko-KR" altLang="en-US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실현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Google Shape;7853;p73"/>
          <p:cNvGrpSpPr/>
          <p:nvPr/>
        </p:nvGrpSpPr>
        <p:grpSpPr>
          <a:xfrm rot="16200000">
            <a:off x="6048985" y="1335639"/>
            <a:ext cx="879914" cy="2467979"/>
            <a:chOff x="992018" y="1836607"/>
            <a:chExt cx="169787" cy="476219"/>
          </a:xfrm>
          <a:solidFill>
            <a:srgbClr val="0BC4D9"/>
          </a:solidFill>
        </p:grpSpPr>
        <p:sp>
          <p:nvSpPr>
            <p:cNvPr id="51" name="Google Shape;7855;p73"/>
            <p:cNvSpPr/>
            <p:nvPr/>
          </p:nvSpPr>
          <p:spPr>
            <a:xfrm>
              <a:off x="1013654" y="2074499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856;p73"/>
            <p:cNvSpPr/>
            <p:nvPr/>
          </p:nvSpPr>
          <p:spPr>
            <a:xfrm>
              <a:off x="1013654" y="1836607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grp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859;p73"/>
            <p:cNvSpPr/>
            <p:nvPr/>
          </p:nvSpPr>
          <p:spPr>
            <a:xfrm rot="10800000">
              <a:off x="992018" y="2057918"/>
              <a:ext cx="25351" cy="34032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857;p73"/>
          <p:cNvSpPr/>
          <p:nvPr/>
        </p:nvSpPr>
        <p:spPr>
          <a:xfrm rot="5400000">
            <a:off x="5209106" y="2045085"/>
            <a:ext cx="91690" cy="91689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69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37"/>
                  <a:pt x="1368" y="6105"/>
                  <a:pt x="3069" y="6105"/>
                </a:cubicBezTo>
                <a:cubicBezTo>
                  <a:pt x="4737" y="6105"/>
                  <a:pt x="6105" y="4737"/>
                  <a:pt x="6105" y="3036"/>
                </a:cubicBezTo>
                <a:cubicBezTo>
                  <a:pt x="6105" y="1368"/>
                  <a:pt x="4737" y="0"/>
                  <a:pt x="30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857;p73"/>
          <p:cNvSpPr/>
          <p:nvPr/>
        </p:nvSpPr>
        <p:spPr>
          <a:xfrm rot="5400000">
            <a:off x="7677087" y="2066041"/>
            <a:ext cx="91690" cy="91689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69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37"/>
                  <a:pt x="1368" y="6105"/>
                  <a:pt x="3069" y="6105"/>
                </a:cubicBezTo>
                <a:cubicBezTo>
                  <a:pt x="4737" y="6105"/>
                  <a:pt x="6105" y="4737"/>
                  <a:pt x="6105" y="3036"/>
                </a:cubicBezTo>
                <a:cubicBezTo>
                  <a:pt x="6105" y="1368"/>
                  <a:pt x="4737" y="0"/>
                  <a:pt x="30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0"/>
          <a:stretch/>
        </p:blipFill>
        <p:spPr>
          <a:xfrm>
            <a:off x="534429" y="1716512"/>
            <a:ext cx="3764521" cy="27686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>
          <a:xfrm>
            <a:off x="4700903" y="3750871"/>
            <a:ext cx="649514" cy="6326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3081" y="3913286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www.babsegwon.com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4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0"/>
          <a:stretch/>
        </p:blipFill>
        <p:spPr>
          <a:xfrm>
            <a:off x="534429" y="1716512"/>
            <a:ext cx="3764521" cy="27686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고객사</a:t>
            </a:r>
            <a:r>
              <a:rPr lang="ko-KR" altLang="en-US" dirty="0"/>
              <a:t> 설명 </a:t>
            </a:r>
            <a:r>
              <a:rPr lang="en-US" altLang="ko-KR" dirty="0"/>
              <a:t>(</a:t>
            </a:r>
            <a:r>
              <a:rPr lang="ko-KR" altLang="en-US" dirty="0"/>
              <a:t>지사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09387" y="1716512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 문의 게시판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42911" y="1719574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 입점 신청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1362;p71"/>
          <p:cNvSpPr/>
          <p:nvPr/>
        </p:nvSpPr>
        <p:spPr>
          <a:xfrm>
            <a:off x="4445000" y="3745648"/>
            <a:ext cx="3973117" cy="643052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9525" cap="flat" cmpd="sng">
            <a:solidFill>
              <a:srgbClr val="0BC4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5543367" y="3066526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고객센터 운영</a:t>
            </a:r>
          </a:p>
        </p:txBody>
      </p:sp>
      <p:grpSp>
        <p:nvGrpSpPr>
          <p:cNvPr id="14" name="Google Shape;7853;p73"/>
          <p:cNvGrpSpPr/>
          <p:nvPr/>
        </p:nvGrpSpPr>
        <p:grpSpPr>
          <a:xfrm rot="16200000">
            <a:off x="6048985" y="1335639"/>
            <a:ext cx="879914" cy="2467979"/>
            <a:chOff x="992018" y="1836607"/>
            <a:chExt cx="169787" cy="476219"/>
          </a:xfrm>
          <a:solidFill>
            <a:srgbClr val="0BC4D9"/>
          </a:solidFill>
        </p:grpSpPr>
        <p:sp>
          <p:nvSpPr>
            <p:cNvPr id="51" name="Google Shape;7855;p73"/>
            <p:cNvSpPr/>
            <p:nvPr/>
          </p:nvSpPr>
          <p:spPr>
            <a:xfrm>
              <a:off x="1013654" y="2074499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856;p73"/>
            <p:cNvSpPr/>
            <p:nvPr/>
          </p:nvSpPr>
          <p:spPr>
            <a:xfrm>
              <a:off x="1013654" y="1836607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grp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859;p73"/>
            <p:cNvSpPr/>
            <p:nvPr/>
          </p:nvSpPr>
          <p:spPr>
            <a:xfrm rot="10800000">
              <a:off x="992018" y="2057918"/>
              <a:ext cx="25351" cy="34032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857;p73"/>
          <p:cNvSpPr/>
          <p:nvPr/>
        </p:nvSpPr>
        <p:spPr>
          <a:xfrm rot="5400000">
            <a:off x="5209106" y="2045085"/>
            <a:ext cx="91690" cy="91689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69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37"/>
                  <a:pt x="1368" y="6105"/>
                  <a:pt x="3069" y="6105"/>
                </a:cubicBezTo>
                <a:cubicBezTo>
                  <a:pt x="4737" y="6105"/>
                  <a:pt x="6105" y="4737"/>
                  <a:pt x="6105" y="3036"/>
                </a:cubicBezTo>
                <a:cubicBezTo>
                  <a:pt x="6105" y="1368"/>
                  <a:pt x="4737" y="0"/>
                  <a:pt x="30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857;p73"/>
          <p:cNvSpPr/>
          <p:nvPr/>
        </p:nvSpPr>
        <p:spPr>
          <a:xfrm rot="5400000">
            <a:off x="7677087" y="2066041"/>
            <a:ext cx="91690" cy="91689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69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37"/>
                  <a:pt x="1368" y="6105"/>
                  <a:pt x="3069" y="6105"/>
                </a:cubicBezTo>
                <a:cubicBezTo>
                  <a:pt x="4737" y="6105"/>
                  <a:pt x="6105" y="4737"/>
                  <a:pt x="6105" y="3036"/>
                </a:cubicBezTo>
                <a:cubicBezTo>
                  <a:pt x="6105" y="1368"/>
                  <a:pt x="4737" y="0"/>
                  <a:pt x="30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>
          <a:xfrm>
            <a:off x="4700903" y="3750871"/>
            <a:ext cx="649514" cy="6326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3081" y="3913286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www.babhelp.com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35" y="1716512"/>
            <a:ext cx="3763553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 배경</a:t>
            </a:r>
          </a:p>
        </p:txBody>
      </p:sp>
      <p:sp>
        <p:nvSpPr>
          <p:cNvPr id="5" name="Google Shape;312;p41"/>
          <p:cNvSpPr/>
          <p:nvPr/>
        </p:nvSpPr>
        <p:spPr>
          <a:xfrm>
            <a:off x="4572000" y="1366145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‘가짜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비요르카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 체포에 대한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보복성 해킹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경찰 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34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명 신상 유출</a:t>
            </a:r>
            <a:endParaRPr lang="en-US" altLang="ko-KR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비요르카를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사칭한 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남성을 체포한 지 하루 만에 발생한 것으로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사실상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보복성 공격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16024"/>
          <a:stretch/>
        </p:blipFill>
        <p:spPr>
          <a:xfrm>
            <a:off x="727646" y="1663990"/>
            <a:ext cx="3062732" cy="28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r>
              <a:rPr lang="ko-KR" altLang="en-US" dirty="0"/>
              <a:t>본사</a:t>
            </a:r>
            <a:r>
              <a:rPr lang="en-US" altLang="ko-KR" dirty="0"/>
              <a:t>·</a:t>
            </a:r>
            <a:r>
              <a:rPr lang="ko-KR" altLang="en-US" dirty="0"/>
              <a:t>지사 </a:t>
            </a:r>
            <a:r>
              <a:rPr lang="ko-KR" altLang="en-US" dirty="0" err="1"/>
              <a:t>터널링</a:t>
            </a:r>
            <a:r>
              <a:rPr lang="ko-KR" altLang="en-US" dirty="0"/>
              <a:t> 개요</a:t>
            </a:r>
          </a:p>
        </p:txBody>
      </p:sp>
      <p:sp>
        <p:nvSpPr>
          <p:cNvPr id="11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spc="-60" dirty="0" err="1">
                <a:solidFill>
                  <a:srgbClr val="48F60A"/>
                </a:solidFill>
              </a:rPr>
              <a:t>터널링</a:t>
            </a:r>
            <a:r>
              <a:rPr lang="ko-KR" altLang="en-US" spc="-60" dirty="0">
                <a:solidFill>
                  <a:srgbClr val="48F60A"/>
                </a:solidFill>
              </a:rPr>
              <a:t> </a:t>
            </a:r>
            <a:r>
              <a:rPr lang="ko-KR" altLang="en-US" spc="-60" dirty="0" smtClean="0"/>
              <a:t>적용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smtClean="0">
                <a:solidFill>
                  <a:srgbClr val="48F60A"/>
                </a:solidFill>
              </a:rPr>
              <a:t>GRE </a:t>
            </a:r>
            <a:r>
              <a:rPr lang="ko-KR" altLang="en-US" dirty="0">
                <a:solidFill>
                  <a:srgbClr val="48F60A"/>
                </a:solidFill>
              </a:rPr>
              <a:t>캡슐화</a:t>
            </a:r>
            <a:r>
              <a:rPr lang="ko-KR" altLang="en-US" dirty="0"/>
              <a:t>로 </a:t>
            </a:r>
            <a:r>
              <a:rPr lang="ko-KR" altLang="en-US" dirty="0" err="1"/>
              <a:t>내부망</a:t>
            </a:r>
            <a:r>
              <a:rPr lang="ko-KR" altLang="en-US" dirty="0"/>
              <a:t> 여러 서브넷을 </a:t>
            </a:r>
            <a:r>
              <a:rPr lang="ko-KR" altLang="en-US" dirty="0">
                <a:solidFill>
                  <a:srgbClr val="48F60A"/>
                </a:solidFill>
              </a:rPr>
              <a:t>하나의 가상 링크</a:t>
            </a:r>
            <a:r>
              <a:rPr lang="ko-KR" altLang="en-US" dirty="0"/>
              <a:t>처럼 안정적으로 전달 </a:t>
            </a:r>
            <a:r>
              <a:rPr lang="ko-KR" altLang="en-US" dirty="0" smtClean="0"/>
              <a:t>가능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3937C-1E28-5639-62A2-DE9DCF6CCECB}"/>
              </a:ext>
            </a:extLst>
          </p:cNvPr>
          <p:cNvSpPr/>
          <p:nvPr/>
        </p:nvSpPr>
        <p:spPr>
          <a:xfrm>
            <a:off x="5105931" y="1876338"/>
            <a:ext cx="2740220" cy="76108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A3D9C8-C9A0-BAA3-BEAB-E3BBE6B16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17" y="2794033"/>
            <a:ext cx="360000" cy="3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2343BB-CAE7-386E-ECCA-064C3DD1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4" y="2794033"/>
            <a:ext cx="360000" cy="3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FA0234-A716-BA01-92DB-0DACA11D3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49" y="1005277"/>
            <a:ext cx="360000" cy="360000"/>
          </a:xfrm>
          <a:prstGeom prst="rect">
            <a:avLst/>
          </a:prstGeom>
        </p:spPr>
      </p:pic>
      <p:cxnSp>
        <p:nvCxnSpPr>
          <p:cNvPr id="16" name="꺾인 연결선 5">
            <a:extLst>
              <a:ext uri="{FF2B5EF4-FFF2-40B4-BE49-F238E27FC236}">
                <a16:creationId xmlns:a16="http://schemas.microsoft.com/office/drawing/2014/main" id="{99C559D2-3763-1FC9-E8C3-1FD9B9EE9A1E}"/>
              </a:ext>
            </a:extLst>
          </p:cNvPr>
          <p:cNvCxnSpPr>
            <a:cxnSpLocks/>
            <a:endCxn id="15" idx="2"/>
          </p:cNvCxnSpPr>
          <p:nvPr/>
        </p:nvCxnSpPr>
        <p:spPr>
          <a:xfrm rot="5400000" flipH="1" flipV="1">
            <a:off x="5575183" y="1151912"/>
            <a:ext cx="700801" cy="112753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9">
            <a:extLst>
              <a:ext uri="{FF2B5EF4-FFF2-40B4-BE49-F238E27FC236}">
                <a16:creationId xmlns:a16="http://schemas.microsoft.com/office/drawing/2014/main" id="{C3F92AB9-14CE-E856-97EC-A6EC5367A61C}"/>
              </a:ext>
            </a:extLst>
          </p:cNvPr>
          <p:cNvCxnSpPr>
            <a:cxnSpLocks/>
            <a:endCxn id="15" idx="2"/>
          </p:cNvCxnSpPr>
          <p:nvPr/>
        </p:nvCxnSpPr>
        <p:spPr>
          <a:xfrm rot="16200000" flipV="1">
            <a:off x="6689537" y="1165090"/>
            <a:ext cx="700801" cy="110117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23E56C-0F3E-4DFF-69A8-F7FEDBEA0871}"/>
              </a:ext>
            </a:extLst>
          </p:cNvPr>
          <p:cNvCxnSpPr>
            <a:cxnSpLocks/>
          </p:cNvCxnSpPr>
          <p:nvPr/>
        </p:nvCxnSpPr>
        <p:spPr>
          <a:xfrm>
            <a:off x="5541817" y="2246078"/>
            <a:ext cx="1868707" cy="0"/>
          </a:xfrm>
          <a:prstGeom prst="straightConnector1">
            <a:avLst/>
          </a:prstGeom>
          <a:ln w="1905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29A72E4-E3B6-7B0B-FFBD-40BFA4F8F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17" y="3858600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FCAD77-0FC0-21ED-5CC0-1E753AC13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4" y="3858600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14F3125-3098-8AFA-6937-F4F4E7251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30" y="385860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2C38A4-78DF-2B1E-E149-F9D119E3C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151" y="385860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198D1F-F8B6-8741-26FD-C9ED193F6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17" y="3341988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0A6A0D8-57DF-BBF3-589E-0F75B7381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4" y="3341988"/>
            <a:ext cx="360000" cy="360000"/>
          </a:xfrm>
          <a:prstGeom prst="rect">
            <a:avLst/>
          </a:prstGeom>
          <a:ln>
            <a:noFill/>
          </a:ln>
        </p:spPr>
      </p:pic>
      <p:cxnSp>
        <p:nvCxnSpPr>
          <p:cNvPr id="25" name="꺾인 연결선 16">
            <a:extLst>
              <a:ext uri="{FF2B5EF4-FFF2-40B4-BE49-F238E27FC236}">
                <a16:creationId xmlns:a16="http://schemas.microsoft.com/office/drawing/2014/main" id="{37E27E78-06D0-7618-609C-78F441301153}"/>
              </a:ext>
            </a:extLst>
          </p:cNvPr>
          <p:cNvCxnSpPr>
            <a:stCxn id="21" idx="0"/>
            <a:endCxn id="23" idx="1"/>
          </p:cNvCxnSpPr>
          <p:nvPr/>
        </p:nvCxnSpPr>
        <p:spPr>
          <a:xfrm rot="5400000" flipH="1" flipV="1">
            <a:off x="4885567" y="3562351"/>
            <a:ext cx="336612" cy="25588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6">
            <a:extLst>
              <a:ext uri="{FF2B5EF4-FFF2-40B4-BE49-F238E27FC236}">
                <a16:creationId xmlns:a16="http://schemas.microsoft.com/office/drawing/2014/main" id="{E0DA785A-46F7-F963-9025-D90E11EA66EF}"/>
              </a:ext>
            </a:extLst>
          </p:cNvPr>
          <p:cNvCxnSpPr>
            <a:stCxn id="24" idx="3"/>
            <a:endCxn id="22" idx="0"/>
          </p:cNvCxnSpPr>
          <p:nvPr/>
        </p:nvCxnSpPr>
        <p:spPr>
          <a:xfrm>
            <a:off x="7770524" y="3521988"/>
            <a:ext cx="255627" cy="33661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D9FA98-4568-7319-1D62-00E99BE68FAE}"/>
              </a:ext>
            </a:extLst>
          </p:cNvPr>
          <p:cNvCxnSpPr>
            <a:stCxn id="23" idx="2"/>
            <a:endCxn id="19" idx="0"/>
          </p:cNvCxnSpPr>
          <p:nvPr/>
        </p:nvCxnSpPr>
        <p:spPr>
          <a:xfrm>
            <a:off x="5361817" y="3701988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62D681E-240C-7DA4-5432-25B9FE4C3C73}"/>
              </a:ext>
            </a:extLst>
          </p:cNvPr>
          <p:cNvCxnSpPr>
            <a:stCxn id="24" idx="2"/>
            <a:endCxn id="20" idx="0"/>
          </p:cNvCxnSpPr>
          <p:nvPr/>
        </p:nvCxnSpPr>
        <p:spPr>
          <a:xfrm>
            <a:off x="7590524" y="3701988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D7F8061-5853-A208-3DFA-F526832924D8}"/>
              </a:ext>
            </a:extLst>
          </p:cNvPr>
          <p:cNvCxnSpPr>
            <a:stCxn id="13" idx="2"/>
            <a:endCxn id="23" idx="0"/>
          </p:cNvCxnSpPr>
          <p:nvPr/>
        </p:nvCxnSpPr>
        <p:spPr>
          <a:xfrm>
            <a:off x="5361817" y="3154033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9CAA14E-956D-BC8E-FB89-E5713902D0E3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>
            <a:off x="7590524" y="3154033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3F049CF-D695-99A7-73EB-D378FCD786C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361817" y="2426078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31A6A5-AF7B-44FA-3940-52A8BBF1657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590524" y="2426078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312;p41">
            <a:extLst>
              <a:ext uri="{FF2B5EF4-FFF2-40B4-BE49-F238E27FC236}">
                <a16:creationId xmlns:a16="http://schemas.microsoft.com/office/drawing/2014/main" id="{4BE6A257-63D1-086C-213B-A756BD61A11C}"/>
              </a:ext>
            </a:extLst>
          </p:cNvPr>
          <p:cNvSpPr/>
          <p:nvPr/>
        </p:nvSpPr>
        <p:spPr>
          <a:xfrm>
            <a:off x="5866353" y="227133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터널링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Google Shape;312;p41">
            <a:extLst>
              <a:ext uri="{FF2B5EF4-FFF2-40B4-BE49-F238E27FC236}">
                <a16:creationId xmlns:a16="http://schemas.microsoft.com/office/drawing/2014/main" id="{BA19EE0E-1568-6177-86A2-286360305B2A}"/>
              </a:ext>
            </a:extLst>
          </p:cNvPr>
          <p:cNvSpPr/>
          <p:nvPr/>
        </p:nvSpPr>
        <p:spPr>
          <a:xfrm>
            <a:off x="4572000" y="421304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Google Shape;312;p41">
            <a:extLst>
              <a:ext uri="{FF2B5EF4-FFF2-40B4-BE49-F238E27FC236}">
                <a16:creationId xmlns:a16="http://schemas.microsoft.com/office/drawing/2014/main" id="{4B7A90F3-C592-C4CC-8FFB-21AB0A1E3AA9}"/>
              </a:ext>
            </a:extLst>
          </p:cNvPr>
          <p:cNvSpPr/>
          <p:nvPr/>
        </p:nvSpPr>
        <p:spPr>
          <a:xfrm>
            <a:off x="7183399" y="421304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5449716" y="1038247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64E454C-7EAB-D2B2-1F2B-AC728B887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78" y="2048393"/>
            <a:ext cx="378288" cy="37828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9D1845-4235-5B6E-EDEE-74E284F8D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665" y="2049377"/>
            <a:ext cx="378288" cy="3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2;p41"/>
          <p:cNvSpPr/>
          <p:nvPr/>
        </p:nvSpPr>
        <p:spPr>
          <a:xfrm>
            <a:off x="4572000" y="1364142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dirty="0" err="1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쿼드마이너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 공격 무시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이번엔 끝까지 간다”</a:t>
            </a:r>
          </a:p>
          <a:p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나이트스파이어는 지난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2024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월과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2025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 차례에 걸쳐 </a:t>
            </a:r>
            <a:r>
              <a:rPr lang="ko-KR" altLang="en-US" dirty="0" err="1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쿼드마이너를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해킹했다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밝혔다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이에 대해 나이트스파이어는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“이번에는 작년처럼 끝내지 않겠다”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며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보복성 공격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임을 간접적으로 시사했다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57" y="1683866"/>
            <a:ext cx="3886910" cy="28205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20999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 요약</a:t>
            </a:r>
          </a:p>
        </p:txBody>
      </p:sp>
      <p:grpSp>
        <p:nvGrpSpPr>
          <p:cNvPr id="4" name="Google Shape;10955;p80"/>
          <p:cNvGrpSpPr/>
          <p:nvPr/>
        </p:nvGrpSpPr>
        <p:grpSpPr>
          <a:xfrm>
            <a:off x="1273725" y="2101292"/>
            <a:ext cx="876299" cy="1129868"/>
            <a:chOff x="6698441" y="2414530"/>
            <a:chExt cx="277644" cy="357984"/>
          </a:xfrm>
          <a:solidFill>
            <a:srgbClr val="0BC4D9"/>
          </a:solidFill>
        </p:grpSpPr>
        <p:sp>
          <p:nvSpPr>
            <p:cNvPr id="5" name="Google Shape;10956;p80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57;p80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58;p80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59;p80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60;p80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61;p80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896;p80"/>
          <p:cNvGrpSpPr/>
          <p:nvPr/>
        </p:nvGrpSpPr>
        <p:grpSpPr>
          <a:xfrm>
            <a:off x="2446489" y="2306226"/>
            <a:ext cx="720000" cy="720000"/>
            <a:chOff x="2633105" y="2431859"/>
            <a:chExt cx="363243" cy="328585"/>
          </a:xfrm>
          <a:solidFill>
            <a:srgbClr val="0BC4D9"/>
          </a:solidFill>
        </p:grpSpPr>
        <p:sp>
          <p:nvSpPr>
            <p:cNvPr id="12" name="Google Shape;10897;p80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98;p80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9;p80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0;p80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01;p80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02;p80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03;p80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04;p80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12;p41"/>
          <p:cNvSpPr/>
          <p:nvPr/>
        </p:nvSpPr>
        <p:spPr>
          <a:xfrm>
            <a:off x="981298" y="3479931"/>
            <a:ext cx="246131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고객의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분노 표출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Google Shape;312;p41"/>
          <p:cNvSpPr/>
          <p:nvPr/>
        </p:nvSpPr>
        <p:spPr>
          <a:xfrm>
            <a:off x="477666" y="1718196"/>
            <a:ext cx="246131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Namhyux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Tovalds</a:t>
            </a:r>
            <a:endParaRPr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679" y="1419808"/>
            <a:ext cx="3076591" cy="2863801"/>
          </a:xfrm>
          <a:prstGeom prst="rect">
            <a:avLst/>
          </a:prstGeom>
          <a:ln w="19050">
            <a:solidFill>
              <a:srgbClr val="0BC4D9"/>
            </a:solidFill>
          </a:ln>
        </p:spPr>
      </p:pic>
      <p:grpSp>
        <p:nvGrpSpPr>
          <p:cNvPr id="32" name="Google Shape;1440;p71"/>
          <p:cNvGrpSpPr/>
          <p:nvPr/>
        </p:nvGrpSpPr>
        <p:grpSpPr>
          <a:xfrm>
            <a:off x="4061050" y="2507393"/>
            <a:ext cx="936358" cy="518833"/>
            <a:chOff x="4791775" y="1877500"/>
            <a:chExt cx="66725" cy="36975"/>
          </a:xfrm>
        </p:grpSpPr>
        <p:sp>
          <p:nvSpPr>
            <p:cNvPr id="33" name="Google Shape;1441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42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57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 요약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809347" y="2009915"/>
            <a:ext cx="1325895" cy="1209972"/>
            <a:chOff x="1139507" y="2144188"/>
            <a:chExt cx="1325895" cy="1209972"/>
          </a:xfrm>
        </p:grpSpPr>
        <p:grpSp>
          <p:nvGrpSpPr>
            <p:cNvPr id="31" name="Google Shape;9178;p77"/>
            <p:cNvGrpSpPr/>
            <p:nvPr/>
          </p:nvGrpSpPr>
          <p:grpSpPr>
            <a:xfrm>
              <a:off x="1666656" y="2468659"/>
              <a:ext cx="317645" cy="318757"/>
              <a:chOff x="5779408" y="3699191"/>
              <a:chExt cx="317645" cy="318757"/>
            </a:xfrm>
            <a:solidFill>
              <a:srgbClr val="F20E75"/>
            </a:solidFill>
          </p:grpSpPr>
          <p:sp>
            <p:nvSpPr>
              <p:cNvPr id="32" name="Google Shape;9179;p77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180;p77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8901;p77"/>
            <p:cNvGrpSpPr/>
            <p:nvPr/>
          </p:nvGrpSpPr>
          <p:grpSpPr>
            <a:xfrm>
              <a:off x="1139507" y="2144188"/>
              <a:ext cx="1325895" cy="1209972"/>
              <a:chOff x="1958520" y="2302574"/>
              <a:chExt cx="359213" cy="327807"/>
            </a:xfrm>
            <a:solidFill>
              <a:srgbClr val="0BC4D9"/>
            </a:solidFill>
          </p:grpSpPr>
          <p:sp>
            <p:nvSpPr>
              <p:cNvPr id="35" name="Google Shape;8902;p77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0323" extrusionOk="0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903;p77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avLst/>
                <a:gdLst/>
                <a:ahLst/>
                <a:cxnLst/>
                <a:rect l="l" t="t" r="r" b="b"/>
                <a:pathLst>
                  <a:path w="9514" h="5823" extrusionOk="0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904;p77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35" extrusionOk="0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312;p41"/>
          <p:cNvSpPr/>
          <p:nvPr/>
        </p:nvSpPr>
        <p:spPr>
          <a:xfrm>
            <a:off x="6270512" y="3479145"/>
            <a:ext cx="2520000" cy="720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베이스 삭제</a:t>
            </a:r>
            <a:endParaRPr lang="en-US" altLang="ko-KR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Google Shape;312;p41"/>
          <p:cNvSpPr/>
          <p:nvPr/>
        </p:nvSpPr>
        <p:spPr>
          <a:xfrm>
            <a:off x="6270512" y="1628697"/>
            <a:ext cx="246131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endParaRPr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0" name="Google Shape;9820;p79"/>
          <p:cNvGrpSpPr/>
          <p:nvPr/>
        </p:nvGrpSpPr>
        <p:grpSpPr>
          <a:xfrm>
            <a:off x="4064283" y="1992536"/>
            <a:ext cx="1130232" cy="1244731"/>
            <a:chOff x="7562766" y="1514864"/>
            <a:chExt cx="327059" cy="360192"/>
          </a:xfrm>
          <a:solidFill>
            <a:srgbClr val="0BC4D9"/>
          </a:solidFill>
        </p:grpSpPr>
        <p:sp>
          <p:nvSpPr>
            <p:cNvPr id="61" name="Google Shape;9821;p79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22;p79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823;p79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824;p79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312;p41"/>
          <p:cNvSpPr/>
          <p:nvPr/>
        </p:nvSpPr>
        <p:spPr>
          <a:xfrm>
            <a:off x="3378585" y="3479145"/>
            <a:ext cx="2520000" cy="720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밥세권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보안팀의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미흡한 초기 대응</a:t>
            </a:r>
            <a:endParaRPr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17342" y="1892779"/>
            <a:ext cx="1213470" cy="1444244"/>
            <a:chOff x="6738396" y="1751891"/>
            <a:chExt cx="1213470" cy="1444244"/>
          </a:xfrm>
        </p:grpSpPr>
        <p:grpSp>
          <p:nvGrpSpPr>
            <p:cNvPr id="88" name="Google Shape;10266;p79"/>
            <p:cNvGrpSpPr/>
            <p:nvPr/>
          </p:nvGrpSpPr>
          <p:grpSpPr>
            <a:xfrm>
              <a:off x="6738396" y="1751891"/>
              <a:ext cx="1213470" cy="1433535"/>
              <a:chOff x="6707084" y="3387403"/>
              <a:chExt cx="261145" cy="308504"/>
            </a:xfrm>
          </p:grpSpPr>
          <p:sp>
            <p:nvSpPr>
              <p:cNvPr id="89" name="Google Shape;10267;p79"/>
              <p:cNvSpPr/>
              <p:nvPr/>
            </p:nvSpPr>
            <p:spPr>
              <a:xfrm>
                <a:off x="6726053" y="3542403"/>
                <a:ext cx="68238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823" extrusionOk="0">
                    <a:moveTo>
                      <a:pt x="1203" y="286"/>
                    </a:moveTo>
                    <a:cubicBezTo>
                      <a:pt x="1381" y="286"/>
                      <a:pt x="1524" y="417"/>
                      <a:pt x="1524" y="596"/>
                    </a:cubicBezTo>
                    <a:lnTo>
                      <a:pt x="1524" y="893"/>
                    </a:lnTo>
                    <a:cubicBezTo>
                      <a:pt x="1524" y="1143"/>
                      <a:pt x="1310" y="1358"/>
                      <a:pt x="1060" y="1358"/>
                    </a:cubicBezTo>
                    <a:cubicBezTo>
                      <a:pt x="810" y="1358"/>
                      <a:pt x="596" y="1143"/>
                      <a:pt x="596" y="893"/>
                    </a:cubicBezTo>
                    <a:lnTo>
                      <a:pt x="596" y="596"/>
                    </a:lnTo>
                    <a:cubicBezTo>
                      <a:pt x="596" y="417"/>
                      <a:pt x="726" y="286"/>
                      <a:pt x="905" y="286"/>
                    </a:cubicBezTo>
                    <a:close/>
                    <a:moveTo>
                      <a:pt x="1227" y="1643"/>
                    </a:moveTo>
                    <a:lnTo>
                      <a:pt x="1227" y="1715"/>
                    </a:lnTo>
                    <a:cubicBezTo>
                      <a:pt x="1227" y="1774"/>
                      <a:pt x="1238" y="1822"/>
                      <a:pt x="1262" y="1858"/>
                    </a:cubicBezTo>
                    <a:lnTo>
                      <a:pt x="1060" y="2036"/>
                    </a:lnTo>
                    <a:lnTo>
                      <a:pt x="846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1060" y="2036"/>
                    </a:moveTo>
                    <a:cubicBezTo>
                      <a:pt x="1060" y="2048"/>
                      <a:pt x="1057" y="2054"/>
                      <a:pt x="1055" y="2054"/>
                    </a:cubicBezTo>
                    <a:cubicBezTo>
                      <a:pt x="1054" y="2054"/>
                      <a:pt x="1054" y="2048"/>
                      <a:pt x="1060" y="2036"/>
                    </a:cubicBezTo>
                    <a:close/>
                    <a:moveTo>
                      <a:pt x="905" y="0"/>
                    </a:moveTo>
                    <a:cubicBezTo>
                      <a:pt x="584" y="0"/>
                      <a:pt x="310" y="274"/>
                      <a:pt x="310" y="596"/>
                    </a:cubicBezTo>
                    <a:lnTo>
                      <a:pt x="310" y="893"/>
                    </a:lnTo>
                    <a:cubicBezTo>
                      <a:pt x="310" y="1143"/>
                      <a:pt x="429" y="1358"/>
                      <a:pt x="607" y="1489"/>
                    </a:cubicBezTo>
                    <a:lnTo>
                      <a:pt x="607" y="1703"/>
                    </a:lnTo>
                    <a:lnTo>
                      <a:pt x="607" y="1715"/>
                    </a:lnTo>
                    <a:lnTo>
                      <a:pt x="250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36" y="3870"/>
                      <a:pt x="107" y="3965"/>
                    </a:cubicBezTo>
                    <a:lnTo>
                      <a:pt x="250" y="4179"/>
                    </a:lnTo>
                    <a:cubicBezTo>
                      <a:pt x="286" y="4227"/>
                      <a:pt x="310" y="4298"/>
                      <a:pt x="310" y="4358"/>
                    </a:cubicBezTo>
                    <a:lnTo>
                      <a:pt x="310" y="4679"/>
                    </a:lnTo>
                    <a:cubicBezTo>
                      <a:pt x="310" y="4751"/>
                      <a:pt x="369" y="4822"/>
                      <a:pt x="465" y="4822"/>
                    </a:cubicBezTo>
                    <a:cubicBezTo>
                      <a:pt x="536" y="4822"/>
                      <a:pt x="607" y="4763"/>
                      <a:pt x="607" y="4679"/>
                    </a:cubicBezTo>
                    <a:lnTo>
                      <a:pt x="607" y="4358"/>
                    </a:lnTo>
                    <a:cubicBezTo>
                      <a:pt x="607" y="4239"/>
                      <a:pt x="584" y="4120"/>
                      <a:pt x="512" y="4036"/>
                    </a:cubicBezTo>
                    <a:lnTo>
                      <a:pt x="357" y="3810"/>
                    </a:lnTo>
                    <a:cubicBezTo>
                      <a:pt x="334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34" y="2179"/>
                      <a:pt x="381" y="2143"/>
                    </a:cubicBezTo>
                    <a:lnTo>
                      <a:pt x="643" y="2024"/>
                    </a:lnTo>
                    <a:lnTo>
                      <a:pt x="857" y="2251"/>
                    </a:lnTo>
                    <a:cubicBezTo>
                      <a:pt x="929" y="2310"/>
                      <a:pt x="1000" y="2334"/>
                      <a:pt x="1072" y="2334"/>
                    </a:cubicBezTo>
                    <a:cubicBezTo>
                      <a:pt x="1143" y="2334"/>
                      <a:pt x="1227" y="2310"/>
                      <a:pt x="1286" y="2251"/>
                    </a:cubicBezTo>
                    <a:lnTo>
                      <a:pt x="1500" y="2024"/>
                    </a:lnTo>
                    <a:lnTo>
                      <a:pt x="1762" y="2143"/>
                    </a:lnTo>
                    <a:cubicBezTo>
                      <a:pt x="1822" y="2179"/>
                      <a:pt x="1846" y="2239"/>
                      <a:pt x="1846" y="2298"/>
                    </a:cubicBezTo>
                    <a:lnTo>
                      <a:pt x="1846" y="3632"/>
                    </a:lnTo>
                    <a:cubicBezTo>
                      <a:pt x="1846" y="3691"/>
                      <a:pt x="1834" y="3751"/>
                      <a:pt x="1786" y="3810"/>
                    </a:cubicBezTo>
                    <a:lnTo>
                      <a:pt x="1643" y="4036"/>
                    </a:lnTo>
                    <a:cubicBezTo>
                      <a:pt x="1572" y="4144"/>
                      <a:pt x="1536" y="4239"/>
                      <a:pt x="1536" y="4358"/>
                    </a:cubicBezTo>
                    <a:lnTo>
                      <a:pt x="1536" y="4679"/>
                    </a:lnTo>
                    <a:cubicBezTo>
                      <a:pt x="1536" y="4751"/>
                      <a:pt x="1596" y="4822"/>
                      <a:pt x="1679" y="4822"/>
                    </a:cubicBezTo>
                    <a:cubicBezTo>
                      <a:pt x="1750" y="4822"/>
                      <a:pt x="1834" y="4763"/>
                      <a:pt x="1834" y="4679"/>
                    </a:cubicBezTo>
                    <a:lnTo>
                      <a:pt x="1834" y="4358"/>
                    </a:lnTo>
                    <a:cubicBezTo>
                      <a:pt x="1834" y="4298"/>
                      <a:pt x="1846" y="4239"/>
                      <a:pt x="1893" y="4179"/>
                    </a:cubicBezTo>
                    <a:lnTo>
                      <a:pt x="2036" y="3965"/>
                    </a:lnTo>
                    <a:cubicBezTo>
                      <a:pt x="2096" y="3858"/>
                      <a:pt x="2143" y="3751"/>
                      <a:pt x="2143" y="3632"/>
                    </a:cubicBezTo>
                    <a:lnTo>
                      <a:pt x="2143" y="2298"/>
                    </a:lnTo>
                    <a:cubicBezTo>
                      <a:pt x="2096" y="2120"/>
                      <a:pt x="2012" y="1965"/>
                      <a:pt x="1858" y="1893"/>
                    </a:cubicBezTo>
                    <a:lnTo>
                      <a:pt x="1500" y="1715"/>
                    </a:lnTo>
                    <a:lnTo>
                      <a:pt x="1500" y="1703"/>
                    </a:lnTo>
                    <a:lnTo>
                      <a:pt x="1500" y="1489"/>
                    </a:lnTo>
                    <a:cubicBezTo>
                      <a:pt x="1679" y="1358"/>
                      <a:pt x="1798" y="1131"/>
                      <a:pt x="1798" y="893"/>
                    </a:cubicBezTo>
                    <a:lnTo>
                      <a:pt x="1798" y="596"/>
                    </a:lnTo>
                    <a:cubicBezTo>
                      <a:pt x="1798" y="274"/>
                      <a:pt x="1536" y="0"/>
                      <a:pt x="1203" y="0"/>
                    </a:cubicBezTo>
                    <a:close/>
                  </a:path>
                </a:pathLst>
              </a:custGeom>
              <a:solidFill>
                <a:srgbClr val="0BC4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269;p79"/>
              <p:cNvSpPr/>
              <p:nvPr/>
            </p:nvSpPr>
            <p:spPr>
              <a:xfrm>
                <a:off x="6880289" y="3542403"/>
                <a:ext cx="68620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4823" extrusionOk="0">
                    <a:moveTo>
                      <a:pt x="1214" y="286"/>
                    </a:moveTo>
                    <a:cubicBezTo>
                      <a:pt x="1393" y="286"/>
                      <a:pt x="1524" y="417"/>
                      <a:pt x="1524" y="596"/>
                    </a:cubicBezTo>
                    <a:lnTo>
                      <a:pt x="1524" y="893"/>
                    </a:lnTo>
                    <a:cubicBezTo>
                      <a:pt x="1524" y="1143"/>
                      <a:pt x="1322" y="1358"/>
                      <a:pt x="1060" y="1358"/>
                    </a:cubicBezTo>
                    <a:cubicBezTo>
                      <a:pt x="810" y="1358"/>
                      <a:pt x="607" y="1143"/>
                      <a:pt x="607" y="893"/>
                    </a:cubicBezTo>
                    <a:lnTo>
                      <a:pt x="607" y="596"/>
                    </a:lnTo>
                    <a:cubicBezTo>
                      <a:pt x="607" y="417"/>
                      <a:pt x="738" y="286"/>
                      <a:pt x="917" y="286"/>
                    </a:cubicBezTo>
                    <a:close/>
                    <a:moveTo>
                      <a:pt x="1226" y="1643"/>
                    </a:moveTo>
                    <a:lnTo>
                      <a:pt x="1226" y="1715"/>
                    </a:lnTo>
                    <a:cubicBezTo>
                      <a:pt x="1226" y="1774"/>
                      <a:pt x="1238" y="1822"/>
                      <a:pt x="1274" y="1858"/>
                    </a:cubicBezTo>
                    <a:lnTo>
                      <a:pt x="1060" y="2036"/>
                    </a:lnTo>
                    <a:lnTo>
                      <a:pt x="857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917" y="0"/>
                    </a:moveTo>
                    <a:cubicBezTo>
                      <a:pt x="583" y="0"/>
                      <a:pt x="322" y="274"/>
                      <a:pt x="322" y="596"/>
                    </a:cubicBezTo>
                    <a:lnTo>
                      <a:pt x="322" y="893"/>
                    </a:lnTo>
                    <a:cubicBezTo>
                      <a:pt x="322" y="1143"/>
                      <a:pt x="441" y="1358"/>
                      <a:pt x="619" y="1489"/>
                    </a:cubicBezTo>
                    <a:lnTo>
                      <a:pt x="619" y="1703"/>
                    </a:lnTo>
                    <a:lnTo>
                      <a:pt x="619" y="1715"/>
                    </a:lnTo>
                    <a:lnTo>
                      <a:pt x="262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36" y="3870"/>
                      <a:pt x="107" y="3965"/>
                    </a:cubicBezTo>
                    <a:lnTo>
                      <a:pt x="262" y="4179"/>
                    </a:lnTo>
                    <a:cubicBezTo>
                      <a:pt x="286" y="4227"/>
                      <a:pt x="322" y="4298"/>
                      <a:pt x="322" y="4358"/>
                    </a:cubicBezTo>
                    <a:lnTo>
                      <a:pt x="322" y="4679"/>
                    </a:lnTo>
                    <a:cubicBezTo>
                      <a:pt x="322" y="4751"/>
                      <a:pt x="381" y="4822"/>
                      <a:pt x="464" y="4822"/>
                    </a:cubicBezTo>
                    <a:cubicBezTo>
                      <a:pt x="548" y="4822"/>
                      <a:pt x="619" y="4763"/>
                      <a:pt x="619" y="4679"/>
                    </a:cubicBezTo>
                    <a:lnTo>
                      <a:pt x="619" y="4358"/>
                    </a:lnTo>
                    <a:cubicBezTo>
                      <a:pt x="619" y="4239"/>
                      <a:pt x="583" y="4120"/>
                      <a:pt x="512" y="4036"/>
                    </a:cubicBezTo>
                    <a:lnTo>
                      <a:pt x="369" y="3810"/>
                    </a:lnTo>
                    <a:cubicBezTo>
                      <a:pt x="333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33" y="2179"/>
                      <a:pt x="393" y="2143"/>
                    </a:cubicBezTo>
                    <a:lnTo>
                      <a:pt x="643" y="2024"/>
                    </a:lnTo>
                    <a:lnTo>
                      <a:pt x="869" y="2251"/>
                    </a:lnTo>
                    <a:cubicBezTo>
                      <a:pt x="929" y="2310"/>
                      <a:pt x="1000" y="2334"/>
                      <a:pt x="1072" y="2334"/>
                    </a:cubicBezTo>
                    <a:cubicBezTo>
                      <a:pt x="1155" y="2334"/>
                      <a:pt x="1226" y="2310"/>
                      <a:pt x="1286" y="2251"/>
                    </a:cubicBezTo>
                    <a:lnTo>
                      <a:pt x="1512" y="2024"/>
                    </a:lnTo>
                    <a:lnTo>
                      <a:pt x="1762" y="2143"/>
                    </a:lnTo>
                    <a:cubicBezTo>
                      <a:pt x="1822" y="2179"/>
                      <a:pt x="1857" y="2239"/>
                      <a:pt x="1857" y="2298"/>
                    </a:cubicBezTo>
                    <a:lnTo>
                      <a:pt x="1857" y="3632"/>
                    </a:lnTo>
                    <a:cubicBezTo>
                      <a:pt x="1857" y="3691"/>
                      <a:pt x="1834" y="3751"/>
                      <a:pt x="1786" y="3810"/>
                    </a:cubicBezTo>
                    <a:lnTo>
                      <a:pt x="1643" y="4036"/>
                    </a:lnTo>
                    <a:cubicBezTo>
                      <a:pt x="1584" y="4144"/>
                      <a:pt x="1536" y="4239"/>
                      <a:pt x="1536" y="4358"/>
                    </a:cubicBezTo>
                    <a:lnTo>
                      <a:pt x="1536" y="4679"/>
                    </a:lnTo>
                    <a:cubicBezTo>
                      <a:pt x="1536" y="4751"/>
                      <a:pt x="1595" y="4822"/>
                      <a:pt x="1691" y="4822"/>
                    </a:cubicBezTo>
                    <a:cubicBezTo>
                      <a:pt x="1762" y="4822"/>
                      <a:pt x="1834" y="4763"/>
                      <a:pt x="1834" y="4679"/>
                    </a:cubicBezTo>
                    <a:lnTo>
                      <a:pt x="1834" y="4358"/>
                    </a:lnTo>
                    <a:cubicBezTo>
                      <a:pt x="1834" y="4298"/>
                      <a:pt x="1846" y="4239"/>
                      <a:pt x="1893" y="4179"/>
                    </a:cubicBezTo>
                    <a:lnTo>
                      <a:pt x="2048" y="3965"/>
                    </a:lnTo>
                    <a:cubicBezTo>
                      <a:pt x="2107" y="3858"/>
                      <a:pt x="2155" y="3751"/>
                      <a:pt x="2155" y="3632"/>
                    </a:cubicBezTo>
                    <a:lnTo>
                      <a:pt x="2155" y="2298"/>
                    </a:lnTo>
                    <a:cubicBezTo>
                      <a:pt x="2107" y="2120"/>
                      <a:pt x="2012" y="1965"/>
                      <a:pt x="1869" y="1893"/>
                    </a:cubicBezTo>
                    <a:lnTo>
                      <a:pt x="1512" y="1715"/>
                    </a:lnTo>
                    <a:lnTo>
                      <a:pt x="1512" y="1703"/>
                    </a:lnTo>
                    <a:lnTo>
                      <a:pt x="1512" y="1489"/>
                    </a:lnTo>
                    <a:cubicBezTo>
                      <a:pt x="1691" y="1358"/>
                      <a:pt x="1810" y="1131"/>
                      <a:pt x="1810" y="893"/>
                    </a:cubicBezTo>
                    <a:lnTo>
                      <a:pt x="1810" y="596"/>
                    </a:lnTo>
                    <a:cubicBezTo>
                      <a:pt x="1810" y="274"/>
                      <a:pt x="1536" y="0"/>
                      <a:pt x="1214" y="0"/>
                    </a:cubicBezTo>
                    <a:close/>
                  </a:path>
                </a:pathLst>
              </a:custGeom>
              <a:solidFill>
                <a:srgbClr val="0BC4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270;p79"/>
              <p:cNvSpPr/>
              <p:nvPr/>
            </p:nvSpPr>
            <p:spPr>
              <a:xfrm>
                <a:off x="6707084" y="3387403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0BC4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10678;p80"/>
            <p:cNvGrpSpPr/>
            <p:nvPr/>
          </p:nvGrpSpPr>
          <p:grpSpPr>
            <a:xfrm>
              <a:off x="7035667" y="2367007"/>
              <a:ext cx="640724" cy="829128"/>
              <a:chOff x="3119678" y="3360146"/>
              <a:chExt cx="269343" cy="348543"/>
            </a:xfrm>
            <a:solidFill>
              <a:srgbClr val="F20E75"/>
            </a:solidFill>
          </p:grpSpPr>
          <p:sp>
            <p:nvSpPr>
              <p:cNvPr id="73" name="Google Shape;10679;p80"/>
              <p:cNvSpPr/>
              <p:nvPr/>
            </p:nvSpPr>
            <p:spPr>
              <a:xfrm>
                <a:off x="3268289" y="3498271"/>
                <a:ext cx="43782" cy="4672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75" extrusionOk="0">
                    <a:moveTo>
                      <a:pt x="196" y="0"/>
                    </a:moveTo>
                    <a:cubicBezTo>
                      <a:pt x="137" y="0"/>
                      <a:pt x="81" y="35"/>
                      <a:pt x="48" y="93"/>
                    </a:cubicBezTo>
                    <a:cubicBezTo>
                      <a:pt x="0" y="164"/>
                      <a:pt x="36" y="272"/>
                      <a:pt x="119" y="319"/>
                    </a:cubicBezTo>
                    <a:cubicBezTo>
                      <a:pt x="584" y="557"/>
                      <a:pt x="905" y="926"/>
                      <a:pt x="1048" y="1355"/>
                    </a:cubicBezTo>
                    <a:cubicBezTo>
                      <a:pt x="1060" y="1438"/>
                      <a:pt x="1131" y="1474"/>
                      <a:pt x="1191" y="1474"/>
                    </a:cubicBezTo>
                    <a:cubicBezTo>
                      <a:pt x="1203" y="1474"/>
                      <a:pt x="1227" y="1474"/>
                      <a:pt x="1239" y="1462"/>
                    </a:cubicBezTo>
                    <a:cubicBezTo>
                      <a:pt x="1322" y="1415"/>
                      <a:pt x="1381" y="1331"/>
                      <a:pt x="1358" y="1236"/>
                    </a:cubicBezTo>
                    <a:cubicBezTo>
                      <a:pt x="1191" y="736"/>
                      <a:pt x="810" y="284"/>
                      <a:pt x="274" y="22"/>
                    </a:cubicBezTo>
                    <a:cubicBezTo>
                      <a:pt x="249" y="7"/>
                      <a:pt x="222" y="0"/>
                      <a:pt x="1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Google Shape;10680;p80"/>
              <p:cNvSpPr/>
              <p:nvPr/>
            </p:nvSpPr>
            <p:spPr>
              <a:xfrm>
                <a:off x="3147208" y="3475176"/>
                <a:ext cx="214664" cy="233513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7371" extrusionOk="0">
                    <a:moveTo>
                      <a:pt x="3537" y="4608"/>
                    </a:moveTo>
                    <a:lnTo>
                      <a:pt x="3537" y="4989"/>
                    </a:lnTo>
                    <a:lnTo>
                      <a:pt x="3179" y="4989"/>
                    </a:lnTo>
                    <a:lnTo>
                      <a:pt x="3179" y="4608"/>
                    </a:lnTo>
                    <a:cubicBezTo>
                      <a:pt x="3239" y="4620"/>
                      <a:pt x="3298" y="4620"/>
                      <a:pt x="3358" y="4620"/>
                    </a:cubicBezTo>
                    <a:cubicBezTo>
                      <a:pt x="3417" y="4620"/>
                      <a:pt x="3477" y="4620"/>
                      <a:pt x="3537" y="4608"/>
                    </a:cubicBezTo>
                    <a:close/>
                    <a:moveTo>
                      <a:pt x="5977" y="5299"/>
                    </a:moveTo>
                    <a:lnTo>
                      <a:pt x="5977" y="5763"/>
                    </a:lnTo>
                    <a:lnTo>
                      <a:pt x="798" y="5763"/>
                    </a:lnTo>
                    <a:lnTo>
                      <a:pt x="798" y="5299"/>
                    </a:lnTo>
                    <a:close/>
                    <a:moveTo>
                      <a:pt x="3406" y="0"/>
                    </a:moveTo>
                    <a:cubicBezTo>
                      <a:pt x="2751" y="0"/>
                      <a:pt x="2132" y="262"/>
                      <a:pt x="1667" y="715"/>
                    </a:cubicBezTo>
                    <a:cubicBezTo>
                      <a:pt x="1203" y="1179"/>
                      <a:pt x="953" y="1798"/>
                      <a:pt x="953" y="2465"/>
                    </a:cubicBezTo>
                    <a:lnTo>
                      <a:pt x="953" y="2715"/>
                    </a:lnTo>
                    <a:cubicBezTo>
                      <a:pt x="953" y="2798"/>
                      <a:pt x="1024" y="2882"/>
                      <a:pt x="1120" y="2882"/>
                    </a:cubicBezTo>
                    <a:cubicBezTo>
                      <a:pt x="1203" y="2882"/>
                      <a:pt x="1274" y="2798"/>
                      <a:pt x="1274" y="2715"/>
                    </a:cubicBezTo>
                    <a:lnTo>
                      <a:pt x="1274" y="2465"/>
                    </a:lnTo>
                    <a:cubicBezTo>
                      <a:pt x="1274" y="1894"/>
                      <a:pt x="1501" y="1358"/>
                      <a:pt x="1905" y="953"/>
                    </a:cubicBezTo>
                    <a:cubicBezTo>
                      <a:pt x="2310" y="548"/>
                      <a:pt x="2846" y="334"/>
                      <a:pt x="3406" y="334"/>
                    </a:cubicBezTo>
                    <a:cubicBezTo>
                      <a:pt x="4584" y="334"/>
                      <a:pt x="5549" y="1286"/>
                      <a:pt x="5549" y="2477"/>
                    </a:cubicBezTo>
                    <a:lnTo>
                      <a:pt x="5549" y="4989"/>
                    </a:lnTo>
                    <a:lnTo>
                      <a:pt x="3882" y="4989"/>
                    </a:lnTo>
                    <a:lnTo>
                      <a:pt x="3882" y="4489"/>
                    </a:lnTo>
                    <a:cubicBezTo>
                      <a:pt x="4060" y="4382"/>
                      <a:pt x="4215" y="4203"/>
                      <a:pt x="4299" y="3989"/>
                    </a:cubicBezTo>
                    <a:cubicBezTo>
                      <a:pt x="4334" y="3906"/>
                      <a:pt x="4287" y="3810"/>
                      <a:pt x="4215" y="3787"/>
                    </a:cubicBezTo>
                    <a:cubicBezTo>
                      <a:pt x="4193" y="3778"/>
                      <a:pt x="4171" y="3775"/>
                      <a:pt x="4149" y="3775"/>
                    </a:cubicBezTo>
                    <a:cubicBezTo>
                      <a:pt x="4079" y="3775"/>
                      <a:pt x="4019" y="3815"/>
                      <a:pt x="4001" y="3870"/>
                    </a:cubicBezTo>
                    <a:cubicBezTo>
                      <a:pt x="3941" y="4037"/>
                      <a:pt x="3822" y="4156"/>
                      <a:pt x="3668" y="4227"/>
                    </a:cubicBezTo>
                    <a:lnTo>
                      <a:pt x="3656" y="4227"/>
                    </a:lnTo>
                    <a:cubicBezTo>
                      <a:pt x="3572" y="4263"/>
                      <a:pt x="3477" y="4287"/>
                      <a:pt x="3394" y="4287"/>
                    </a:cubicBezTo>
                    <a:cubicBezTo>
                      <a:pt x="3036" y="4287"/>
                      <a:pt x="2739" y="3989"/>
                      <a:pt x="2739" y="3632"/>
                    </a:cubicBezTo>
                    <a:cubicBezTo>
                      <a:pt x="2739" y="3275"/>
                      <a:pt x="3036" y="2977"/>
                      <a:pt x="3394" y="2977"/>
                    </a:cubicBezTo>
                    <a:cubicBezTo>
                      <a:pt x="3644" y="2977"/>
                      <a:pt x="3882" y="3132"/>
                      <a:pt x="3989" y="3370"/>
                    </a:cubicBezTo>
                    <a:cubicBezTo>
                      <a:pt x="4006" y="3421"/>
                      <a:pt x="4067" y="3461"/>
                      <a:pt x="4126" y="3461"/>
                    </a:cubicBezTo>
                    <a:cubicBezTo>
                      <a:pt x="4149" y="3461"/>
                      <a:pt x="4171" y="3455"/>
                      <a:pt x="4191" y="3441"/>
                    </a:cubicBezTo>
                    <a:cubicBezTo>
                      <a:pt x="4263" y="3418"/>
                      <a:pt x="4310" y="3310"/>
                      <a:pt x="4263" y="3239"/>
                    </a:cubicBezTo>
                    <a:cubicBezTo>
                      <a:pt x="4108" y="2894"/>
                      <a:pt x="3763" y="2667"/>
                      <a:pt x="3370" y="2667"/>
                    </a:cubicBezTo>
                    <a:cubicBezTo>
                      <a:pt x="2834" y="2667"/>
                      <a:pt x="2394" y="3096"/>
                      <a:pt x="2394" y="3656"/>
                    </a:cubicBezTo>
                    <a:cubicBezTo>
                      <a:pt x="2394" y="4013"/>
                      <a:pt x="2584" y="4322"/>
                      <a:pt x="2870" y="4489"/>
                    </a:cubicBezTo>
                    <a:lnTo>
                      <a:pt x="2870" y="4989"/>
                    </a:lnTo>
                    <a:lnTo>
                      <a:pt x="1262" y="4989"/>
                    </a:lnTo>
                    <a:lnTo>
                      <a:pt x="1262" y="3358"/>
                    </a:lnTo>
                    <a:cubicBezTo>
                      <a:pt x="1262" y="3263"/>
                      <a:pt x="1191" y="3191"/>
                      <a:pt x="1096" y="3191"/>
                    </a:cubicBezTo>
                    <a:cubicBezTo>
                      <a:pt x="1012" y="3191"/>
                      <a:pt x="941" y="3263"/>
                      <a:pt x="941" y="3358"/>
                    </a:cubicBezTo>
                    <a:lnTo>
                      <a:pt x="941" y="4989"/>
                    </a:lnTo>
                    <a:lnTo>
                      <a:pt x="655" y="4989"/>
                    </a:lnTo>
                    <a:cubicBezTo>
                      <a:pt x="560" y="4989"/>
                      <a:pt x="489" y="5061"/>
                      <a:pt x="489" y="5156"/>
                    </a:cubicBezTo>
                    <a:lnTo>
                      <a:pt x="489" y="5775"/>
                    </a:lnTo>
                    <a:lnTo>
                      <a:pt x="167" y="5775"/>
                    </a:lnTo>
                    <a:cubicBezTo>
                      <a:pt x="72" y="5775"/>
                      <a:pt x="0" y="5858"/>
                      <a:pt x="0" y="5942"/>
                    </a:cubicBezTo>
                    <a:lnTo>
                      <a:pt x="0" y="7204"/>
                    </a:lnTo>
                    <a:cubicBezTo>
                      <a:pt x="0" y="7299"/>
                      <a:pt x="72" y="7370"/>
                      <a:pt x="167" y="7370"/>
                    </a:cubicBezTo>
                    <a:lnTo>
                      <a:pt x="3918" y="7370"/>
                    </a:lnTo>
                    <a:cubicBezTo>
                      <a:pt x="4001" y="7370"/>
                      <a:pt x="4072" y="7299"/>
                      <a:pt x="4072" y="7204"/>
                    </a:cubicBezTo>
                    <a:cubicBezTo>
                      <a:pt x="4072" y="7120"/>
                      <a:pt x="4001" y="7049"/>
                      <a:pt x="3918" y="7049"/>
                    </a:cubicBezTo>
                    <a:lnTo>
                      <a:pt x="322" y="7049"/>
                    </a:lnTo>
                    <a:lnTo>
                      <a:pt x="322" y="6108"/>
                    </a:lnTo>
                    <a:lnTo>
                      <a:pt x="6442" y="6108"/>
                    </a:lnTo>
                    <a:lnTo>
                      <a:pt x="6442" y="7049"/>
                    </a:lnTo>
                    <a:lnTo>
                      <a:pt x="4537" y="7049"/>
                    </a:lnTo>
                    <a:cubicBezTo>
                      <a:pt x="4453" y="7049"/>
                      <a:pt x="4370" y="7120"/>
                      <a:pt x="4370" y="7204"/>
                    </a:cubicBezTo>
                    <a:cubicBezTo>
                      <a:pt x="4370" y="7299"/>
                      <a:pt x="4453" y="7370"/>
                      <a:pt x="4537" y="7370"/>
                    </a:cubicBezTo>
                    <a:lnTo>
                      <a:pt x="6608" y="7370"/>
                    </a:lnTo>
                    <a:cubicBezTo>
                      <a:pt x="6692" y="7370"/>
                      <a:pt x="6775" y="7299"/>
                      <a:pt x="6775" y="7204"/>
                    </a:cubicBezTo>
                    <a:lnTo>
                      <a:pt x="6775" y="5942"/>
                    </a:lnTo>
                    <a:cubicBezTo>
                      <a:pt x="6775" y="5835"/>
                      <a:pt x="6716" y="5763"/>
                      <a:pt x="6620" y="5763"/>
                    </a:cubicBezTo>
                    <a:lnTo>
                      <a:pt x="6311" y="5763"/>
                    </a:lnTo>
                    <a:lnTo>
                      <a:pt x="6311" y="5144"/>
                    </a:lnTo>
                    <a:cubicBezTo>
                      <a:pt x="6311" y="5049"/>
                      <a:pt x="6239" y="4977"/>
                      <a:pt x="6144" y="4977"/>
                    </a:cubicBezTo>
                    <a:lnTo>
                      <a:pt x="5858" y="4977"/>
                    </a:lnTo>
                    <a:lnTo>
                      <a:pt x="5858" y="2465"/>
                    </a:lnTo>
                    <a:cubicBezTo>
                      <a:pt x="5858" y="1108"/>
                      <a:pt x="4763" y="0"/>
                      <a:pt x="34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" name="Google Shape;10681;p80"/>
              <p:cNvSpPr/>
              <p:nvPr/>
            </p:nvSpPr>
            <p:spPr>
              <a:xfrm>
                <a:off x="3249408" y="3360146"/>
                <a:ext cx="10613" cy="9732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72" extrusionOk="0">
                    <a:moveTo>
                      <a:pt x="168" y="0"/>
                    </a:moveTo>
                    <a:cubicBezTo>
                      <a:pt x="72" y="0"/>
                      <a:pt x="1" y="83"/>
                      <a:pt x="1" y="167"/>
                    </a:cubicBezTo>
                    <a:lnTo>
                      <a:pt x="1" y="2905"/>
                    </a:lnTo>
                    <a:cubicBezTo>
                      <a:pt x="1" y="3000"/>
                      <a:pt x="72" y="3072"/>
                      <a:pt x="168" y="3072"/>
                    </a:cubicBezTo>
                    <a:cubicBezTo>
                      <a:pt x="251" y="3072"/>
                      <a:pt x="334" y="3000"/>
                      <a:pt x="334" y="2905"/>
                    </a:cubicBezTo>
                    <a:lnTo>
                      <a:pt x="334" y="167"/>
                    </a:lnTo>
                    <a:cubicBezTo>
                      <a:pt x="334" y="83"/>
                      <a:pt x="25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Google Shape;10682;p80"/>
              <p:cNvSpPr/>
              <p:nvPr/>
            </p:nvSpPr>
            <p:spPr>
              <a:xfrm>
                <a:off x="3175879" y="3377919"/>
                <a:ext cx="54331" cy="8674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2738" extrusionOk="0">
                    <a:moveTo>
                      <a:pt x="188" y="1"/>
                    </a:moveTo>
                    <a:cubicBezTo>
                      <a:pt x="161" y="1"/>
                      <a:pt x="134" y="8"/>
                      <a:pt x="107" y="22"/>
                    </a:cubicBezTo>
                    <a:cubicBezTo>
                      <a:pt x="36" y="70"/>
                      <a:pt x="0" y="153"/>
                      <a:pt x="48" y="249"/>
                    </a:cubicBezTo>
                    <a:lnTo>
                      <a:pt x="1381" y="2642"/>
                    </a:lnTo>
                    <a:cubicBezTo>
                      <a:pt x="1417" y="2701"/>
                      <a:pt x="1477" y="2737"/>
                      <a:pt x="1524" y="2737"/>
                    </a:cubicBezTo>
                    <a:cubicBezTo>
                      <a:pt x="1548" y="2737"/>
                      <a:pt x="1584" y="2737"/>
                      <a:pt x="1596" y="2713"/>
                    </a:cubicBezTo>
                    <a:cubicBezTo>
                      <a:pt x="1679" y="2654"/>
                      <a:pt x="1715" y="2559"/>
                      <a:pt x="1667" y="2475"/>
                    </a:cubicBezTo>
                    <a:lnTo>
                      <a:pt x="334" y="82"/>
                    </a:lnTo>
                    <a:cubicBezTo>
                      <a:pt x="301" y="33"/>
                      <a:pt x="246" y="1"/>
                      <a:pt x="1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Google Shape;10683;p80"/>
              <p:cNvSpPr/>
              <p:nvPr/>
            </p:nvSpPr>
            <p:spPr>
              <a:xfrm>
                <a:off x="3119678" y="3429399"/>
                <a:ext cx="89401" cy="50720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1601" extrusionOk="0">
                    <a:moveTo>
                      <a:pt x="200" y="0"/>
                    </a:moveTo>
                    <a:cubicBezTo>
                      <a:pt x="142" y="0"/>
                      <a:pt x="81" y="27"/>
                      <a:pt x="48" y="76"/>
                    </a:cubicBezTo>
                    <a:cubicBezTo>
                      <a:pt x="0" y="160"/>
                      <a:pt x="36" y="255"/>
                      <a:pt x="107" y="302"/>
                    </a:cubicBezTo>
                    <a:lnTo>
                      <a:pt x="2536" y="1588"/>
                    </a:lnTo>
                    <a:cubicBezTo>
                      <a:pt x="2560" y="1600"/>
                      <a:pt x="2584" y="1600"/>
                      <a:pt x="2608" y="1600"/>
                    </a:cubicBezTo>
                    <a:cubicBezTo>
                      <a:pt x="2667" y="1600"/>
                      <a:pt x="2727" y="1565"/>
                      <a:pt x="2762" y="1505"/>
                    </a:cubicBezTo>
                    <a:cubicBezTo>
                      <a:pt x="2822" y="1445"/>
                      <a:pt x="2786" y="1350"/>
                      <a:pt x="2703" y="1303"/>
                    </a:cubicBezTo>
                    <a:lnTo>
                      <a:pt x="274" y="17"/>
                    </a:lnTo>
                    <a:cubicBezTo>
                      <a:pt x="252" y="6"/>
                      <a:pt x="226" y="0"/>
                      <a:pt x="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Google Shape;10684;p80"/>
              <p:cNvSpPr/>
              <p:nvPr/>
            </p:nvSpPr>
            <p:spPr>
              <a:xfrm>
                <a:off x="3279219" y="3377919"/>
                <a:ext cx="54363" cy="8598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2714" extrusionOk="0">
                    <a:moveTo>
                      <a:pt x="1533" y="1"/>
                    </a:moveTo>
                    <a:cubicBezTo>
                      <a:pt x="1475" y="1"/>
                      <a:pt x="1414" y="33"/>
                      <a:pt x="1382" y="82"/>
                    </a:cubicBezTo>
                    <a:lnTo>
                      <a:pt x="48" y="2475"/>
                    </a:lnTo>
                    <a:cubicBezTo>
                      <a:pt x="1" y="2559"/>
                      <a:pt x="24" y="2654"/>
                      <a:pt x="108" y="2701"/>
                    </a:cubicBezTo>
                    <a:cubicBezTo>
                      <a:pt x="132" y="2713"/>
                      <a:pt x="143" y="2713"/>
                      <a:pt x="179" y="2713"/>
                    </a:cubicBezTo>
                    <a:cubicBezTo>
                      <a:pt x="239" y="2713"/>
                      <a:pt x="286" y="2689"/>
                      <a:pt x="310" y="2630"/>
                    </a:cubicBezTo>
                    <a:lnTo>
                      <a:pt x="1656" y="237"/>
                    </a:lnTo>
                    <a:cubicBezTo>
                      <a:pt x="1715" y="153"/>
                      <a:pt x="1679" y="70"/>
                      <a:pt x="1608" y="22"/>
                    </a:cubicBezTo>
                    <a:cubicBezTo>
                      <a:pt x="1585" y="8"/>
                      <a:pt x="1560" y="1"/>
                      <a:pt x="15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Google Shape;10685;p80"/>
              <p:cNvSpPr/>
              <p:nvPr/>
            </p:nvSpPr>
            <p:spPr>
              <a:xfrm>
                <a:off x="3300349" y="3429399"/>
                <a:ext cx="88672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613" extrusionOk="0">
                    <a:moveTo>
                      <a:pt x="2615" y="0"/>
                    </a:moveTo>
                    <a:cubicBezTo>
                      <a:pt x="2589" y="0"/>
                      <a:pt x="2562" y="6"/>
                      <a:pt x="2536" y="17"/>
                    </a:cubicBezTo>
                    <a:lnTo>
                      <a:pt x="107" y="1303"/>
                    </a:lnTo>
                    <a:cubicBezTo>
                      <a:pt x="36" y="1350"/>
                      <a:pt x="0" y="1434"/>
                      <a:pt x="48" y="1529"/>
                    </a:cubicBezTo>
                    <a:cubicBezTo>
                      <a:pt x="72" y="1588"/>
                      <a:pt x="131" y="1612"/>
                      <a:pt x="191" y="1612"/>
                    </a:cubicBezTo>
                    <a:cubicBezTo>
                      <a:pt x="227" y="1612"/>
                      <a:pt x="238" y="1612"/>
                      <a:pt x="274" y="1600"/>
                    </a:cubicBezTo>
                    <a:lnTo>
                      <a:pt x="2691" y="314"/>
                    </a:lnTo>
                    <a:cubicBezTo>
                      <a:pt x="2774" y="255"/>
                      <a:pt x="2798" y="172"/>
                      <a:pt x="2751" y="76"/>
                    </a:cubicBezTo>
                    <a:cubicBezTo>
                      <a:pt x="2726" y="27"/>
                      <a:pt x="2673" y="0"/>
                      <a:pt x="26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93" name="Google Shape;312;p41"/>
          <p:cNvSpPr/>
          <p:nvPr/>
        </p:nvSpPr>
        <p:spPr>
          <a:xfrm>
            <a:off x="480444" y="3474950"/>
            <a:ext cx="2520000" cy="720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모든 네트워크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 설정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비활성화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0" name="Google Shape;1440;p71"/>
          <p:cNvGrpSpPr/>
          <p:nvPr/>
        </p:nvGrpSpPr>
        <p:grpSpPr>
          <a:xfrm>
            <a:off x="2786123" y="2348846"/>
            <a:ext cx="936358" cy="518833"/>
            <a:chOff x="4791775" y="1877500"/>
            <a:chExt cx="66725" cy="36975"/>
          </a:xfrm>
        </p:grpSpPr>
        <p:sp>
          <p:nvSpPr>
            <p:cNvPr id="111" name="Google Shape;1441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42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440;p71"/>
          <p:cNvGrpSpPr/>
          <p:nvPr/>
        </p:nvGrpSpPr>
        <p:grpSpPr>
          <a:xfrm>
            <a:off x="5600101" y="2334386"/>
            <a:ext cx="936358" cy="518833"/>
            <a:chOff x="4791775" y="1877500"/>
            <a:chExt cx="66725" cy="36975"/>
          </a:xfrm>
        </p:grpSpPr>
        <p:sp>
          <p:nvSpPr>
            <p:cNvPr id="114" name="Google Shape;1441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42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85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 요약</a:t>
            </a:r>
          </a:p>
        </p:txBody>
      </p:sp>
      <p:sp>
        <p:nvSpPr>
          <p:cNvPr id="17" name="Google Shape;312;p41"/>
          <p:cNvSpPr/>
          <p:nvPr/>
        </p:nvSpPr>
        <p:spPr>
          <a:xfrm>
            <a:off x="799595" y="3989441"/>
            <a:ext cx="280507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밥세권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서비스 마비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Google Shape;8901;p77"/>
          <p:cNvGrpSpPr/>
          <p:nvPr/>
        </p:nvGrpSpPr>
        <p:grpSpPr>
          <a:xfrm>
            <a:off x="1462247" y="1920194"/>
            <a:ext cx="2065487" cy="1884901"/>
            <a:chOff x="1958520" y="2302574"/>
            <a:chExt cx="359213" cy="327807"/>
          </a:xfrm>
          <a:solidFill>
            <a:srgbClr val="0BC4D9"/>
          </a:solidFill>
        </p:grpSpPr>
        <p:sp>
          <p:nvSpPr>
            <p:cNvPr id="21" name="Google Shape;8902;p77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03;p77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04;p77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40;p71"/>
          <p:cNvGrpSpPr/>
          <p:nvPr/>
        </p:nvGrpSpPr>
        <p:grpSpPr>
          <a:xfrm>
            <a:off x="4103821" y="2357643"/>
            <a:ext cx="936358" cy="518833"/>
            <a:chOff x="4791775" y="1877500"/>
            <a:chExt cx="66725" cy="36975"/>
          </a:xfrm>
        </p:grpSpPr>
        <p:sp>
          <p:nvSpPr>
            <p:cNvPr id="28" name="Google Shape;1441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42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 t="757" r="20446" b="24521"/>
          <a:stretch/>
        </p:blipFill>
        <p:spPr>
          <a:xfrm>
            <a:off x="1602077" y="2068140"/>
            <a:ext cx="1793768" cy="1200809"/>
          </a:xfrm>
          <a:prstGeom prst="rect">
            <a:avLst/>
          </a:prstGeom>
          <a:effectLst>
            <a:softEdge rad="0"/>
          </a:effectLst>
        </p:spPr>
      </p:pic>
      <p:sp>
        <p:nvSpPr>
          <p:cNvPr id="53" name="Google Shape;312;p41"/>
          <p:cNvSpPr/>
          <p:nvPr/>
        </p:nvSpPr>
        <p:spPr>
          <a:xfrm>
            <a:off x="5470293" y="3989441"/>
            <a:ext cx="280507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푸드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파이터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에게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 요청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34" y="1550701"/>
            <a:ext cx="2438740" cy="2438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2" y="1550701"/>
            <a:ext cx="938961" cy="9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 목표</a:t>
            </a:r>
          </a:p>
        </p:txBody>
      </p:sp>
      <p:grpSp>
        <p:nvGrpSpPr>
          <p:cNvPr id="8" name="Google Shape;8193;p75"/>
          <p:cNvGrpSpPr/>
          <p:nvPr/>
        </p:nvGrpSpPr>
        <p:grpSpPr>
          <a:xfrm>
            <a:off x="1098617" y="1497174"/>
            <a:ext cx="6946767" cy="3245073"/>
            <a:chOff x="238125" y="1188750"/>
            <a:chExt cx="7140450" cy="3335550"/>
          </a:xfrm>
        </p:grpSpPr>
        <p:sp>
          <p:nvSpPr>
            <p:cNvPr id="9" name="Google Shape;8194;p75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C)</a:t>
              </a:r>
              <a:r>
                <a:rPr lang="en-US" altLang="ko-KR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onfidentiality</a:t>
              </a:r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/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서비스의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취약점 선별 및 보완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주요 기능의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보안 강화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Google Shape;8195;p75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(A)</a:t>
              </a: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VAILABILITY</a:t>
              </a:r>
            </a:p>
            <a:p>
              <a:pPr lvl="0"/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/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서비스 중단 위험 최소화</a:t>
              </a:r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/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트래픽 증가에도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서비스 유지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" name="Google Shape;8196;p75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/>
              <a:r>
                <a:rPr 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(I)</a:t>
              </a:r>
              <a:r>
                <a:rPr lang="en-US" altLang="ko-KR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ntegrity</a:t>
              </a:r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algn="r" rtl="0">
                <a:spcBef>
                  <a:spcPts val="0"/>
                </a:spcBef>
                <a:spcAft>
                  <a:spcPts val="0"/>
                </a:spcAft>
              </a:pPr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변조 및 위조 차단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회원 정보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결제 정보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등 데이터</a:t>
              </a: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암호화 및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접근 통제 강화 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285750" lvl="0" indent="-285750" algn="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Google Shape;8197;p75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(O)</a:t>
              </a:r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PERATIONS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보안 점검 체계 정립</a:t>
              </a:r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보안정책 문서화 및 내재화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완료</a:t>
              </a:r>
              <a:endParaRPr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Google Shape;8198;p75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69;p38"/>
          <p:cNvGrpSpPr/>
          <p:nvPr/>
        </p:nvGrpSpPr>
        <p:grpSpPr>
          <a:xfrm>
            <a:off x="4117246" y="2386792"/>
            <a:ext cx="823895" cy="1377035"/>
            <a:chOff x="1139675" y="812646"/>
            <a:chExt cx="2184600" cy="3651279"/>
          </a:xfrm>
        </p:grpSpPr>
        <p:sp>
          <p:nvSpPr>
            <p:cNvPr id="19" name="Google Shape;270;p38"/>
            <p:cNvSpPr/>
            <p:nvPr/>
          </p:nvSpPr>
          <p:spPr>
            <a:xfrm>
              <a:off x="1139675" y="2279325"/>
              <a:ext cx="2184600" cy="218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71;p38"/>
            <p:cNvGrpSpPr/>
            <p:nvPr/>
          </p:nvGrpSpPr>
          <p:grpSpPr>
            <a:xfrm>
              <a:off x="1139710" y="812646"/>
              <a:ext cx="2184533" cy="3651275"/>
              <a:chOff x="2081500" y="3131343"/>
              <a:chExt cx="758229" cy="1267320"/>
            </a:xfrm>
          </p:grpSpPr>
          <p:sp>
            <p:nvSpPr>
              <p:cNvPr id="21" name="Google Shape;272;p38"/>
              <p:cNvSpPr/>
              <p:nvPr/>
            </p:nvSpPr>
            <p:spPr>
              <a:xfrm>
                <a:off x="2190838" y="3131343"/>
                <a:ext cx="539553" cy="631019"/>
              </a:xfrm>
              <a:custGeom>
                <a:avLst/>
                <a:gdLst/>
                <a:ahLst/>
                <a:cxnLst/>
                <a:rect l="l" t="t" r="r" b="b"/>
                <a:pathLst>
                  <a:path w="7254" h="8484" extrusionOk="0">
                    <a:moveTo>
                      <a:pt x="0" y="8483"/>
                    </a:moveTo>
                    <a:lnTo>
                      <a:pt x="0" y="3615"/>
                    </a:lnTo>
                    <a:cubicBezTo>
                      <a:pt x="0" y="1615"/>
                      <a:pt x="1615" y="1"/>
                      <a:pt x="3615" y="1"/>
                    </a:cubicBezTo>
                    <a:cubicBezTo>
                      <a:pt x="5615" y="1"/>
                      <a:pt x="7254" y="1615"/>
                      <a:pt x="7254" y="3615"/>
                    </a:cubicBezTo>
                    <a:lnTo>
                      <a:pt x="7254" y="7712"/>
                    </a:lnTo>
                    <a:cubicBezTo>
                      <a:pt x="6892" y="7399"/>
                      <a:pt x="6506" y="7158"/>
                      <a:pt x="6097" y="6965"/>
                    </a:cubicBezTo>
                    <a:lnTo>
                      <a:pt x="6097" y="7591"/>
                    </a:lnTo>
                    <a:lnTo>
                      <a:pt x="6097" y="7591"/>
                    </a:lnTo>
                    <a:lnTo>
                      <a:pt x="6097" y="7591"/>
                    </a:lnTo>
                    <a:lnTo>
                      <a:pt x="6097" y="3615"/>
                    </a:lnTo>
                    <a:cubicBezTo>
                      <a:pt x="6097" y="2266"/>
                      <a:pt x="4988" y="1133"/>
                      <a:pt x="3615" y="1133"/>
                    </a:cubicBezTo>
                    <a:cubicBezTo>
                      <a:pt x="2265" y="1133"/>
                      <a:pt x="1157" y="2266"/>
                      <a:pt x="1157" y="3615"/>
                    </a:cubicBezTo>
                    <a:lnTo>
                      <a:pt x="1157" y="6941"/>
                    </a:lnTo>
                    <a:cubicBezTo>
                      <a:pt x="723" y="7158"/>
                      <a:pt x="337" y="7399"/>
                      <a:pt x="0" y="7712"/>
                    </a:cubicBezTo>
                    <a:lnTo>
                      <a:pt x="0" y="8483"/>
                    </a:lnTo>
                    <a:lnTo>
                      <a:pt x="0" y="8483"/>
                    </a:lnTo>
                    <a:lnTo>
                      <a:pt x="0" y="8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73;p38"/>
              <p:cNvSpPr/>
              <p:nvPr/>
            </p:nvSpPr>
            <p:spPr>
              <a:xfrm>
                <a:off x="2081500" y="3640384"/>
                <a:ext cx="577189" cy="713429"/>
              </a:xfrm>
              <a:custGeom>
                <a:avLst/>
                <a:gdLst/>
                <a:ahLst/>
                <a:cxnLst/>
                <a:rect l="l" t="t" r="r" b="b"/>
                <a:pathLst>
                  <a:path w="7760" h="9592" extrusionOk="0">
                    <a:moveTo>
                      <a:pt x="7398" y="555"/>
                    </a:moveTo>
                    <a:lnTo>
                      <a:pt x="7398" y="555"/>
                    </a:lnTo>
                    <a:cubicBezTo>
                      <a:pt x="7519" y="627"/>
                      <a:pt x="7639" y="700"/>
                      <a:pt x="7760" y="772"/>
                    </a:cubicBezTo>
                    <a:cubicBezTo>
                      <a:pt x="7687" y="724"/>
                      <a:pt x="7639" y="676"/>
                      <a:pt x="7567" y="651"/>
                    </a:cubicBezTo>
                    <a:cubicBezTo>
                      <a:pt x="7519" y="627"/>
                      <a:pt x="7446" y="579"/>
                      <a:pt x="7398" y="555"/>
                    </a:cubicBezTo>
                    <a:close/>
                    <a:moveTo>
                      <a:pt x="1783" y="1230"/>
                    </a:moveTo>
                    <a:cubicBezTo>
                      <a:pt x="1687" y="1326"/>
                      <a:pt x="1566" y="1423"/>
                      <a:pt x="1470" y="1543"/>
                    </a:cubicBezTo>
                    <a:cubicBezTo>
                      <a:pt x="578" y="2435"/>
                      <a:pt x="24" y="3664"/>
                      <a:pt x="0" y="5013"/>
                    </a:cubicBezTo>
                    <a:lnTo>
                      <a:pt x="1783" y="1230"/>
                    </a:lnTo>
                    <a:close/>
                    <a:moveTo>
                      <a:pt x="5085" y="1"/>
                    </a:moveTo>
                    <a:cubicBezTo>
                      <a:pt x="4844" y="1"/>
                      <a:pt x="4603" y="25"/>
                      <a:pt x="4362" y="49"/>
                    </a:cubicBezTo>
                    <a:lnTo>
                      <a:pt x="747" y="7760"/>
                    </a:lnTo>
                    <a:cubicBezTo>
                      <a:pt x="1229" y="8531"/>
                      <a:pt x="1904" y="9158"/>
                      <a:pt x="2723" y="9592"/>
                    </a:cubicBezTo>
                    <a:lnTo>
                      <a:pt x="7037" y="386"/>
                    </a:lnTo>
                    <a:cubicBezTo>
                      <a:pt x="6434" y="145"/>
                      <a:pt x="5784" y="1"/>
                      <a:pt x="50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4;p38"/>
              <p:cNvSpPr/>
              <p:nvPr/>
            </p:nvSpPr>
            <p:spPr>
              <a:xfrm>
                <a:off x="2190850" y="3629019"/>
                <a:ext cx="86049" cy="152401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544" extrusionOk="0">
                    <a:moveTo>
                      <a:pt x="1157" y="1"/>
                    </a:moveTo>
                    <a:cubicBezTo>
                      <a:pt x="723" y="218"/>
                      <a:pt x="337" y="459"/>
                      <a:pt x="0" y="772"/>
                    </a:cubicBezTo>
                    <a:lnTo>
                      <a:pt x="0" y="1543"/>
                    </a:lnTo>
                    <a:cubicBezTo>
                      <a:pt x="96" y="1423"/>
                      <a:pt x="217" y="1326"/>
                      <a:pt x="313" y="1230"/>
                    </a:cubicBezTo>
                    <a:cubicBezTo>
                      <a:pt x="578" y="1013"/>
                      <a:pt x="844" y="820"/>
                      <a:pt x="1157" y="651"/>
                    </a:cubicBezTo>
                    <a:lnTo>
                      <a:pt x="11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5;p38"/>
              <p:cNvSpPr/>
              <p:nvPr/>
            </p:nvSpPr>
            <p:spPr>
              <a:xfrm>
                <a:off x="2644250" y="3643950"/>
                <a:ext cx="86149" cy="118423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520" extrusionOk="0">
                    <a:moveTo>
                      <a:pt x="1" y="1"/>
                    </a:moveTo>
                    <a:lnTo>
                      <a:pt x="1" y="627"/>
                    </a:lnTo>
                    <a:cubicBezTo>
                      <a:pt x="435" y="868"/>
                      <a:pt x="820" y="1158"/>
                      <a:pt x="1158" y="1519"/>
                    </a:cubicBezTo>
                    <a:lnTo>
                      <a:pt x="1158" y="748"/>
                    </a:lnTo>
                    <a:cubicBezTo>
                      <a:pt x="796" y="435"/>
                      <a:pt x="410" y="19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76;p38"/>
              <p:cNvSpPr/>
              <p:nvPr/>
            </p:nvSpPr>
            <p:spPr>
              <a:xfrm>
                <a:off x="2276821" y="3643954"/>
                <a:ext cx="129124" cy="44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604" extrusionOk="0">
                    <a:moveTo>
                      <a:pt x="1" y="603"/>
                    </a:moveTo>
                    <a:lnTo>
                      <a:pt x="1" y="603"/>
                    </a:lnTo>
                    <a:cubicBezTo>
                      <a:pt x="194" y="483"/>
                      <a:pt x="410" y="387"/>
                      <a:pt x="627" y="290"/>
                    </a:cubicBezTo>
                    <a:cubicBezTo>
                      <a:pt x="410" y="387"/>
                      <a:pt x="194" y="483"/>
                      <a:pt x="1" y="603"/>
                    </a:cubicBezTo>
                    <a:close/>
                    <a:moveTo>
                      <a:pt x="627" y="290"/>
                    </a:moveTo>
                    <a:cubicBezTo>
                      <a:pt x="627" y="290"/>
                      <a:pt x="627" y="290"/>
                      <a:pt x="651" y="290"/>
                    </a:cubicBezTo>
                    <a:cubicBezTo>
                      <a:pt x="627" y="290"/>
                      <a:pt x="627" y="290"/>
                      <a:pt x="627" y="290"/>
                    </a:cubicBezTo>
                    <a:close/>
                    <a:moveTo>
                      <a:pt x="651" y="290"/>
                    </a:moveTo>
                    <a:cubicBezTo>
                      <a:pt x="651" y="290"/>
                      <a:pt x="651" y="290"/>
                      <a:pt x="651" y="290"/>
                    </a:cubicBezTo>
                    <a:cubicBezTo>
                      <a:pt x="651" y="290"/>
                      <a:pt x="651" y="290"/>
                      <a:pt x="651" y="290"/>
                    </a:cubicBezTo>
                    <a:close/>
                    <a:moveTo>
                      <a:pt x="1567" y="49"/>
                    </a:moveTo>
                    <a:lnTo>
                      <a:pt x="1567" y="49"/>
                    </a:lnTo>
                    <a:lnTo>
                      <a:pt x="1567" y="49"/>
                    </a:lnTo>
                    <a:close/>
                    <a:moveTo>
                      <a:pt x="1567" y="49"/>
                    </a:moveTo>
                    <a:cubicBezTo>
                      <a:pt x="1567" y="49"/>
                      <a:pt x="1567" y="49"/>
                      <a:pt x="1567" y="49"/>
                    </a:cubicBezTo>
                    <a:cubicBezTo>
                      <a:pt x="1567" y="49"/>
                      <a:pt x="1567" y="49"/>
                      <a:pt x="1567" y="49"/>
                    </a:cubicBezTo>
                    <a:close/>
                    <a:moveTo>
                      <a:pt x="1615" y="25"/>
                    </a:moveTo>
                    <a:cubicBezTo>
                      <a:pt x="1615" y="25"/>
                      <a:pt x="1615" y="25"/>
                      <a:pt x="1615" y="25"/>
                    </a:cubicBezTo>
                    <a:cubicBezTo>
                      <a:pt x="1615" y="25"/>
                      <a:pt x="1615" y="25"/>
                      <a:pt x="1615" y="25"/>
                    </a:cubicBezTo>
                    <a:close/>
                    <a:moveTo>
                      <a:pt x="1615" y="25"/>
                    </a:moveTo>
                    <a:lnTo>
                      <a:pt x="1615" y="25"/>
                    </a:lnTo>
                    <a:lnTo>
                      <a:pt x="1615" y="25"/>
                    </a:lnTo>
                    <a:close/>
                    <a:moveTo>
                      <a:pt x="1639" y="25"/>
                    </a:moveTo>
                    <a:cubicBezTo>
                      <a:pt x="1639" y="25"/>
                      <a:pt x="1639" y="25"/>
                      <a:pt x="1639" y="25"/>
                    </a:cubicBezTo>
                    <a:cubicBezTo>
                      <a:pt x="1639" y="25"/>
                      <a:pt x="1639" y="25"/>
                      <a:pt x="1639" y="25"/>
                    </a:cubicBezTo>
                    <a:close/>
                    <a:moveTo>
                      <a:pt x="1639" y="25"/>
                    </a:moveTo>
                    <a:cubicBezTo>
                      <a:pt x="1639" y="25"/>
                      <a:pt x="1664" y="25"/>
                      <a:pt x="1664" y="25"/>
                    </a:cubicBezTo>
                    <a:cubicBezTo>
                      <a:pt x="1664" y="25"/>
                      <a:pt x="1639" y="25"/>
                      <a:pt x="1639" y="25"/>
                    </a:cubicBezTo>
                    <a:close/>
                    <a:moveTo>
                      <a:pt x="1664" y="25"/>
                    </a:moveTo>
                    <a:cubicBezTo>
                      <a:pt x="1664" y="25"/>
                      <a:pt x="1664" y="25"/>
                      <a:pt x="1664" y="25"/>
                    </a:cubicBezTo>
                    <a:cubicBezTo>
                      <a:pt x="1664" y="25"/>
                      <a:pt x="1664" y="25"/>
                      <a:pt x="1664" y="25"/>
                    </a:cubicBezTo>
                    <a:close/>
                    <a:moveTo>
                      <a:pt x="1664" y="25"/>
                    </a:moveTo>
                    <a:cubicBezTo>
                      <a:pt x="1688" y="25"/>
                      <a:pt x="1688" y="25"/>
                      <a:pt x="1688" y="25"/>
                    </a:cubicBezTo>
                    <a:cubicBezTo>
                      <a:pt x="1688" y="25"/>
                      <a:pt x="1688" y="25"/>
                      <a:pt x="1664" y="25"/>
                    </a:cubicBezTo>
                    <a:close/>
                    <a:moveTo>
                      <a:pt x="1688" y="25"/>
                    </a:moveTo>
                    <a:lnTo>
                      <a:pt x="1712" y="25"/>
                    </a:lnTo>
                    <a:lnTo>
                      <a:pt x="1688" y="25"/>
                    </a:lnTo>
                    <a:close/>
                    <a:moveTo>
                      <a:pt x="1712" y="25"/>
                    </a:moveTo>
                    <a:cubicBezTo>
                      <a:pt x="1712" y="25"/>
                      <a:pt x="1712" y="25"/>
                      <a:pt x="1712" y="25"/>
                    </a:cubicBezTo>
                    <a:cubicBezTo>
                      <a:pt x="1712" y="25"/>
                      <a:pt x="1712" y="25"/>
                      <a:pt x="1712" y="25"/>
                    </a:cubicBezTo>
                    <a:close/>
                    <a:moveTo>
                      <a:pt x="1712" y="25"/>
                    </a:moveTo>
                    <a:cubicBezTo>
                      <a:pt x="1712" y="25"/>
                      <a:pt x="1736" y="25"/>
                      <a:pt x="1736" y="1"/>
                    </a:cubicBezTo>
                    <a:cubicBezTo>
                      <a:pt x="1736" y="25"/>
                      <a:pt x="1712" y="25"/>
                      <a:pt x="1712" y="25"/>
                    </a:cubicBezTo>
                    <a:close/>
                    <a:moveTo>
                      <a:pt x="1736" y="1"/>
                    </a:moveTo>
                    <a:cubicBezTo>
                      <a:pt x="1736" y="1"/>
                      <a:pt x="1736" y="1"/>
                      <a:pt x="1736" y="1"/>
                    </a:cubicBezTo>
                    <a:cubicBezTo>
                      <a:pt x="1736" y="1"/>
                      <a:pt x="1736" y="1"/>
                      <a:pt x="1736" y="1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7;p38"/>
              <p:cNvSpPr/>
              <p:nvPr/>
            </p:nvSpPr>
            <p:spPr>
              <a:xfrm>
                <a:off x="2081500" y="3643954"/>
                <a:ext cx="324446" cy="573674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7713" extrusionOk="0">
                    <a:moveTo>
                      <a:pt x="747" y="7712"/>
                    </a:moveTo>
                    <a:lnTo>
                      <a:pt x="747" y="7712"/>
                    </a:lnTo>
                    <a:cubicBezTo>
                      <a:pt x="289" y="6941"/>
                      <a:pt x="0" y="6025"/>
                      <a:pt x="0" y="5037"/>
                    </a:cubicBezTo>
                    <a:lnTo>
                      <a:pt x="0" y="4965"/>
                    </a:lnTo>
                    <a:lnTo>
                      <a:pt x="1783" y="1182"/>
                    </a:lnTo>
                    <a:lnTo>
                      <a:pt x="1783" y="1182"/>
                    </a:lnTo>
                    <a:cubicBezTo>
                      <a:pt x="2048" y="965"/>
                      <a:pt x="2314" y="772"/>
                      <a:pt x="2627" y="603"/>
                    </a:cubicBezTo>
                    <a:lnTo>
                      <a:pt x="2627" y="603"/>
                    </a:lnTo>
                    <a:cubicBezTo>
                      <a:pt x="2820" y="483"/>
                      <a:pt x="3036" y="387"/>
                      <a:pt x="3253" y="290"/>
                    </a:cubicBezTo>
                    <a:lnTo>
                      <a:pt x="3253" y="290"/>
                    </a:lnTo>
                    <a:cubicBezTo>
                      <a:pt x="3253" y="290"/>
                      <a:pt x="3253" y="290"/>
                      <a:pt x="3277" y="290"/>
                    </a:cubicBezTo>
                    <a:cubicBezTo>
                      <a:pt x="3277" y="290"/>
                      <a:pt x="3277" y="290"/>
                      <a:pt x="3277" y="290"/>
                    </a:cubicBezTo>
                    <a:cubicBezTo>
                      <a:pt x="3277" y="290"/>
                      <a:pt x="3277" y="290"/>
                      <a:pt x="3277" y="290"/>
                    </a:cubicBezTo>
                    <a:cubicBezTo>
                      <a:pt x="3567" y="194"/>
                      <a:pt x="3880" y="97"/>
                      <a:pt x="4193" y="49"/>
                    </a:cubicBezTo>
                    <a:lnTo>
                      <a:pt x="4193" y="49"/>
                    </a:lnTo>
                    <a:cubicBezTo>
                      <a:pt x="4193" y="49"/>
                      <a:pt x="4193" y="49"/>
                      <a:pt x="4193" y="49"/>
                    </a:cubicBezTo>
                    <a:cubicBezTo>
                      <a:pt x="4193" y="49"/>
                      <a:pt x="4193" y="49"/>
                      <a:pt x="4193" y="49"/>
                    </a:cubicBezTo>
                    <a:lnTo>
                      <a:pt x="4241" y="25"/>
                    </a:lnTo>
                    <a:cubicBezTo>
                      <a:pt x="4241" y="25"/>
                      <a:pt x="4241" y="25"/>
                      <a:pt x="4241" y="25"/>
                    </a:cubicBezTo>
                    <a:lnTo>
                      <a:pt x="4241" y="25"/>
                    </a:lnTo>
                    <a:lnTo>
                      <a:pt x="4241" y="25"/>
                    </a:lnTo>
                    <a:cubicBezTo>
                      <a:pt x="4241" y="25"/>
                      <a:pt x="4265" y="25"/>
                      <a:pt x="4265" y="25"/>
                    </a:cubicBezTo>
                    <a:cubicBezTo>
                      <a:pt x="4265" y="25"/>
                      <a:pt x="4265" y="25"/>
                      <a:pt x="4265" y="25"/>
                    </a:cubicBezTo>
                    <a:cubicBezTo>
                      <a:pt x="4265" y="25"/>
                      <a:pt x="4265" y="25"/>
                      <a:pt x="4265" y="25"/>
                    </a:cubicBezTo>
                    <a:cubicBezTo>
                      <a:pt x="4265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314" y="25"/>
                      <a:pt x="4314" y="25"/>
                      <a:pt x="4314" y="25"/>
                    </a:cubicBezTo>
                    <a:cubicBezTo>
                      <a:pt x="4314" y="25"/>
                      <a:pt x="4314" y="25"/>
                      <a:pt x="4314" y="25"/>
                    </a:cubicBezTo>
                    <a:lnTo>
                      <a:pt x="4338" y="25"/>
                    </a:ln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62" y="25"/>
                      <a:pt x="4362" y="1"/>
                    </a:cubicBezTo>
                    <a:cubicBezTo>
                      <a:pt x="4362" y="1"/>
                      <a:pt x="4362" y="1"/>
                      <a:pt x="4362" y="1"/>
                    </a:cubicBezTo>
                    <a:cubicBezTo>
                      <a:pt x="4362" y="1"/>
                      <a:pt x="4362" y="1"/>
                      <a:pt x="4362" y="1"/>
                    </a:cubicBezTo>
                    <a:lnTo>
                      <a:pt x="4362" y="1"/>
                    </a:lnTo>
                    <a:lnTo>
                      <a:pt x="747" y="771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8;p38"/>
              <p:cNvSpPr/>
              <p:nvPr/>
            </p:nvSpPr>
            <p:spPr>
              <a:xfrm>
                <a:off x="2214119" y="3688805"/>
                <a:ext cx="62777" cy="4306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79" extrusionOk="0">
                    <a:moveTo>
                      <a:pt x="0" y="579"/>
                    </a:moveTo>
                    <a:cubicBezTo>
                      <a:pt x="265" y="362"/>
                      <a:pt x="531" y="169"/>
                      <a:pt x="844" y="0"/>
                    </a:cubicBezTo>
                    <a:lnTo>
                      <a:pt x="844" y="0"/>
                    </a:lnTo>
                    <a:cubicBezTo>
                      <a:pt x="531" y="169"/>
                      <a:pt x="265" y="362"/>
                      <a:pt x="0" y="579"/>
                    </a:cubicBezTo>
                    <a:close/>
                  </a:path>
                </a:pathLst>
              </a:custGeom>
              <a:solidFill>
                <a:srgbClr val="7573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9;p38"/>
              <p:cNvSpPr/>
              <p:nvPr/>
            </p:nvSpPr>
            <p:spPr>
              <a:xfrm>
                <a:off x="2604835" y="3669094"/>
                <a:ext cx="234892" cy="349574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4700" extrusionOk="0">
                    <a:moveTo>
                      <a:pt x="3157" y="4699"/>
                    </a:moveTo>
                    <a:lnTo>
                      <a:pt x="3157" y="4699"/>
                    </a:lnTo>
                    <a:lnTo>
                      <a:pt x="3157" y="4699"/>
                    </a:lnTo>
                    <a:close/>
                    <a:moveTo>
                      <a:pt x="3157" y="4699"/>
                    </a:moveTo>
                    <a:lnTo>
                      <a:pt x="3157" y="4675"/>
                    </a:lnTo>
                    <a:lnTo>
                      <a:pt x="3157" y="4699"/>
                    </a:lnTo>
                    <a:close/>
                    <a:moveTo>
                      <a:pt x="3157" y="4675"/>
                    </a:moveTo>
                    <a:cubicBezTo>
                      <a:pt x="3157" y="4675"/>
                      <a:pt x="3157" y="4675"/>
                      <a:pt x="3157" y="4651"/>
                    </a:cubicBezTo>
                    <a:cubicBezTo>
                      <a:pt x="3157" y="4675"/>
                      <a:pt x="3157" y="4675"/>
                      <a:pt x="3157" y="4675"/>
                    </a:cubicBezTo>
                    <a:close/>
                    <a:moveTo>
                      <a:pt x="3157" y="4651"/>
                    </a:moveTo>
                    <a:lnTo>
                      <a:pt x="3157" y="4651"/>
                    </a:lnTo>
                    <a:lnTo>
                      <a:pt x="3157" y="4651"/>
                    </a:lnTo>
                    <a:close/>
                    <a:moveTo>
                      <a:pt x="3157" y="4651"/>
                    </a:moveTo>
                    <a:cubicBezTo>
                      <a:pt x="3157" y="4627"/>
                      <a:pt x="3133" y="4627"/>
                      <a:pt x="3133" y="4627"/>
                    </a:cubicBezTo>
                    <a:cubicBezTo>
                      <a:pt x="3133" y="4627"/>
                      <a:pt x="3157" y="4627"/>
                      <a:pt x="3157" y="4651"/>
                    </a:cubicBezTo>
                    <a:close/>
                    <a:moveTo>
                      <a:pt x="3133" y="4627"/>
                    </a:moveTo>
                    <a:lnTo>
                      <a:pt x="3133" y="4627"/>
                    </a:lnTo>
                    <a:lnTo>
                      <a:pt x="3133" y="4627"/>
                    </a:lnTo>
                    <a:close/>
                    <a:moveTo>
                      <a:pt x="3133" y="4603"/>
                    </a:moveTo>
                    <a:cubicBezTo>
                      <a:pt x="3133" y="4603"/>
                      <a:pt x="3133" y="4603"/>
                      <a:pt x="3133" y="4603"/>
                    </a:cubicBezTo>
                    <a:cubicBezTo>
                      <a:pt x="3133" y="4603"/>
                      <a:pt x="3133" y="4603"/>
                      <a:pt x="3133" y="4603"/>
                    </a:cubicBezTo>
                    <a:close/>
                    <a:moveTo>
                      <a:pt x="3133" y="4603"/>
                    </a:moveTo>
                    <a:cubicBezTo>
                      <a:pt x="3133" y="4579"/>
                      <a:pt x="3133" y="4579"/>
                      <a:pt x="3133" y="4579"/>
                    </a:cubicBezTo>
                    <a:cubicBezTo>
                      <a:pt x="3133" y="4579"/>
                      <a:pt x="3133" y="4579"/>
                      <a:pt x="3133" y="4603"/>
                    </a:cubicBezTo>
                    <a:close/>
                    <a:moveTo>
                      <a:pt x="3133" y="4579"/>
                    </a:moveTo>
                    <a:cubicBezTo>
                      <a:pt x="3133" y="4579"/>
                      <a:pt x="3133" y="4579"/>
                      <a:pt x="3133" y="4579"/>
                    </a:cubicBezTo>
                    <a:cubicBezTo>
                      <a:pt x="3133" y="4579"/>
                      <a:pt x="3133" y="4579"/>
                      <a:pt x="3133" y="4579"/>
                    </a:cubicBezTo>
                    <a:close/>
                    <a:moveTo>
                      <a:pt x="3133" y="4555"/>
                    </a:moveTo>
                    <a:cubicBezTo>
                      <a:pt x="3133" y="4555"/>
                      <a:pt x="3133" y="4555"/>
                      <a:pt x="3133" y="4555"/>
                    </a:cubicBezTo>
                    <a:cubicBezTo>
                      <a:pt x="3133" y="4555"/>
                      <a:pt x="3133" y="4555"/>
                      <a:pt x="3133" y="4555"/>
                    </a:cubicBezTo>
                    <a:close/>
                    <a:moveTo>
                      <a:pt x="3133" y="4555"/>
                    </a:moveTo>
                    <a:cubicBezTo>
                      <a:pt x="3133" y="4531"/>
                      <a:pt x="3133" y="4531"/>
                      <a:pt x="3133" y="4531"/>
                    </a:cubicBezTo>
                    <a:cubicBezTo>
                      <a:pt x="3133" y="4531"/>
                      <a:pt x="3133" y="4531"/>
                      <a:pt x="3133" y="4555"/>
                    </a:cubicBezTo>
                    <a:close/>
                    <a:moveTo>
                      <a:pt x="3133" y="4531"/>
                    </a:moveTo>
                    <a:cubicBezTo>
                      <a:pt x="3133" y="4531"/>
                      <a:pt x="3133" y="4531"/>
                      <a:pt x="3133" y="4507"/>
                    </a:cubicBezTo>
                    <a:cubicBezTo>
                      <a:pt x="3133" y="4531"/>
                      <a:pt x="3133" y="4531"/>
                      <a:pt x="3133" y="4531"/>
                    </a:cubicBezTo>
                    <a:close/>
                    <a:moveTo>
                      <a:pt x="3133" y="4507"/>
                    </a:moveTo>
                    <a:cubicBezTo>
                      <a:pt x="3133" y="4507"/>
                      <a:pt x="3133" y="4507"/>
                      <a:pt x="3133" y="4482"/>
                    </a:cubicBezTo>
                    <a:cubicBezTo>
                      <a:pt x="3133" y="4507"/>
                      <a:pt x="3133" y="4507"/>
                      <a:pt x="3133" y="4507"/>
                    </a:cubicBezTo>
                    <a:close/>
                    <a:moveTo>
                      <a:pt x="3133" y="4482"/>
                    </a:moveTo>
                    <a:cubicBezTo>
                      <a:pt x="3133" y="4482"/>
                      <a:pt x="3133" y="4482"/>
                      <a:pt x="3133" y="4458"/>
                    </a:cubicBezTo>
                    <a:cubicBezTo>
                      <a:pt x="3133" y="4482"/>
                      <a:pt x="3133" y="4482"/>
                      <a:pt x="3133" y="4482"/>
                    </a:cubicBezTo>
                    <a:close/>
                    <a:moveTo>
                      <a:pt x="3133" y="4458"/>
                    </a:moveTo>
                    <a:lnTo>
                      <a:pt x="3133" y="4434"/>
                    </a:lnTo>
                    <a:lnTo>
                      <a:pt x="3133" y="4458"/>
                    </a:lnTo>
                    <a:close/>
                    <a:moveTo>
                      <a:pt x="3133" y="4434"/>
                    </a:moveTo>
                    <a:cubicBezTo>
                      <a:pt x="3133" y="4434"/>
                      <a:pt x="3133" y="4434"/>
                      <a:pt x="3133" y="4410"/>
                    </a:cubicBezTo>
                    <a:cubicBezTo>
                      <a:pt x="3133" y="4434"/>
                      <a:pt x="3133" y="4434"/>
                      <a:pt x="3133" y="4434"/>
                    </a:cubicBezTo>
                    <a:close/>
                    <a:moveTo>
                      <a:pt x="3133" y="4410"/>
                    </a:moveTo>
                    <a:cubicBezTo>
                      <a:pt x="3133" y="4410"/>
                      <a:pt x="3133" y="4386"/>
                      <a:pt x="3133" y="4386"/>
                    </a:cubicBezTo>
                    <a:cubicBezTo>
                      <a:pt x="3133" y="4386"/>
                      <a:pt x="3133" y="4410"/>
                      <a:pt x="3133" y="4410"/>
                    </a:cubicBezTo>
                    <a:close/>
                    <a:moveTo>
                      <a:pt x="3133" y="4386"/>
                    </a:moveTo>
                    <a:cubicBezTo>
                      <a:pt x="3133" y="4386"/>
                      <a:pt x="3133" y="4386"/>
                      <a:pt x="3133" y="4362"/>
                    </a:cubicBezTo>
                    <a:cubicBezTo>
                      <a:pt x="3133" y="4386"/>
                      <a:pt x="3133" y="4386"/>
                      <a:pt x="3133" y="4386"/>
                    </a:cubicBezTo>
                    <a:close/>
                    <a:moveTo>
                      <a:pt x="3133" y="4362"/>
                    </a:moveTo>
                    <a:cubicBezTo>
                      <a:pt x="3133" y="4362"/>
                      <a:pt x="3133" y="4338"/>
                      <a:pt x="3133" y="4314"/>
                    </a:cubicBezTo>
                    <a:cubicBezTo>
                      <a:pt x="3133" y="4338"/>
                      <a:pt x="3133" y="4362"/>
                      <a:pt x="3133" y="4362"/>
                    </a:cubicBezTo>
                    <a:close/>
                    <a:moveTo>
                      <a:pt x="3133" y="4314"/>
                    </a:moveTo>
                    <a:cubicBezTo>
                      <a:pt x="3037" y="3085"/>
                      <a:pt x="2507" y="1976"/>
                      <a:pt x="1688" y="1157"/>
                    </a:cubicBezTo>
                    <a:lnTo>
                      <a:pt x="1688" y="1157"/>
                    </a:lnTo>
                    <a:cubicBezTo>
                      <a:pt x="2507" y="1976"/>
                      <a:pt x="3037" y="3085"/>
                      <a:pt x="3133" y="4314"/>
                    </a:cubicBezTo>
                    <a:close/>
                    <a:moveTo>
                      <a:pt x="362" y="169"/>
                    </a:moveTo>
                    <a:cubicBezTo>
                      <a:pt x="242" y="121"/>
                      <a:pt x="121" y="73"/>
                      <a:pt x="1" y="0"/>
                    </a:cubicBezTo>
                    <a:cubicBezTo>
                      <a:pt x="121" y="73"/>
                      <a:pt x="242" y="121"/>
                      <a:pt x="362" y="169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80;p38"/>
              <p:cNvSpPr/>
              <p:nvPr/>
            </p:nvSpPr>
            <p:spPr>
              <a:xfrm>
                <a:off x="2284036" y="3669094"/>
                <a:ext cx="555693" cy="729569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9809" extrusionOk="0">
                    <a:moveTo>
                      <a:pt x="2362" y="9808"/>
                    </a:moveTo>
                    <a:cubicBezTo>
                      <a:pt x="1518" y="9808"/>
                      <a:pt x="699" y="9591"/>
                      <a:pt x="0" y="9206"/>
                    </a:cubicBezTo>
                    <a:lnTo>
                      <a:pt x="4314" y="0"/>
                    </a:lnTo>
                    <a:lnTo>
                      <a:pt x="4314" y="0"/>
                    </a:lnTo>
                    <a:cubicBezTo>
                      <a:pt x="4434" y="73"/>
                      <a:pt x="4555" y="121"/>
                      <a:pt x="4675" y="169"/>
                    </a:cubicBezTo>
                    <a:cubicBezTo>
                      <a:pt x="4796" y="241"/>
                      <a:pt x="4916" y="314"/>
                      <a:pt x="5037" y="386"/>
                    </a:cubicBezTo>
                    <a:cubicBezTo>
                      <a:pt x="5398" y="603"/>
                      <a:pt x="5711" y="844"/>
                      <a:pt x="6001" y="1157"/>
                    </a:cubicBezTo>
                    <a:lnTo>
                      <a:pt x="6001" y="1157"/>
                    </a:lnTo>
                    <a:cubicBezTo>
                      <a:pt x="6820" y="1976"/>
                      <a:pt x="7350" y="3085"/>
                      <a:pt x="7446" y="4314"/>
                    </a:cubicBezTo>
                    <a:lnTo>
                      <a:pt x="7446" y="4314"/>
                    </a:lnTo>
                    <a:cubicBezTo>
                      <a:pt x="7446" y="4338"/>
                      <a:pt x="7446" y="4362"/>
                      <a:pt x="7446" y="4362"/>
                    </a:cubicBezTo>
                    <a:lnTo>
                      <a:pt x="7446" y="4362"/>
                    </a:lnTo>
                    <a:cubicBezTo>
                      <a:pt x="7446" y="4386"/>
                      <a:pt x="7446" y="4386"/>
                      <a:pt x="7446" y="4386"/>
                    </a:cubicBezTo>
                    <a:lnTo>
                      <a:pt x="7446" y="4386"/>
                    </a:lnTo>
                    <a:cubicBezTo>
                      <a:pt x="7446" y="4386"/>
                      <a:pt x="7446" y="4410"/>
                      <a:pt x="7446" y="4410"/>
                    </a:cubicBezTo>
                    <a:cubicBezTo>
                      <a:pt x="7446" y="4410"/>
                      <a:pt x="7446" y="4410"/>
                      <a:pt x="7446" y="4410"/>
                    </a:cubicBezTo>
                    <a:cubicBezTo>
                      <a:pt x="7446" y="4434"/>
                      <a:pt x="7446" y="4434"/>
                      <a:pt x="7446" y="4434"/>
                    </a:cubicBezTo>
                    <a:cubicBezTo>
                      <a:pt x="7446" y="4434"/>
                      <a:pt x="7446" y="4434"/>
                      <a:pt x="7446" y="4434"/>
                    </a:cubicBezTo>
                    <a:lnTo>
                      <a:pt x="7446" y="4458"/>
                    </a:lnTo>
                    <a:cubicBezTo>
                      <a:pt x="7446" y="4458"/>
                      <a:pt x="7446" y="4458"/>
                      <a:pt x="7446" y="4458"/>
                    </a:cubicBezTo>
                    <a:cubicBezTo>
                      <a:pt x="7446" y="4482"/>
                      <a:pt x="7446" y="4482"/>
                      <a:pt x="7446" y="4482"/>
                    </a:cubicBezTo>
                    <a:cubicBezTo>
                      <a:pt x="7446" y="4482"/>
                      <a:pt x="7446" y="4482"/>
                      <a:pt x="7446" y="4482"/>
                    </a:cubicBezTo>
                    <a:cubicBezTo>
                      <a:pt x="7446" y="4507"/>
                      <a:pt x="7446" y="4507"/>
                      <a:pt x="7446" y="4507"/>
                    </a:cubicBezTo>
                    <a:lnTo>
                      <a:pt x="7446" y="4507"/>
                    </a:lnTo>
                    <a:cubicBezTo>
                      <a:pt x="7446" y="4531"/>
                      <a:pt x="7446" y="4531"/>
                      <a:pt x="7446" y="4531"/>
                    </a:cubicBezTo>
                    <a:lnTo>
                      <a:pt x="7446" y="4531"/>
                    </a:lnTo>
                    <a:cubicBezTo>
                      <a:pt x="7446" y="4531"/>
                      <a:pt x="7446" y="4531"/>
                      <a:pt x="7446" y="4555"/>
                    </a:cubicBezTo>
                    <a:cubicBezTo>
                      <a:pt x="7446" y="4555"/>
                      <a:pt x="7446" y="4555"/>
                      <a:pt x="7446" y="4555"/>
                    </a:cubicBezTo>
                    <a:cubicBezTo>
                      <a:pt x="7446" y="4555"/>
                      <a:pt x="7446" y="4555"/>
                      <a:pt x="7446" y="4555"/>
                    </a:cubicBezTo>
                    <a:lnTo>
                      <a:pt x="7446" y="4579"/>
                    </a:lnTo>
                    <a:cubicBezTo>
                      <a:pt x="7446" y="4579"/>
                      <a:pt x="7446" y="4579"/>
                      <a:pt x="7446" y="4579"/>
                    </a:cubicBezTo>
                    <a:lnTo>
                      <a:pt x="7446" y="4579"/>
                    </a:lnTo>
                    <a:cubicBezTo>
                      <a:pt x="7446" y="4579"/>
                      <a:pt x="7446" y="4579"/>
                      <a:pt x="7446" y="4603"/>
                    </a:cubicBezTo>
                    <a:lnTo>
                      <a:pt x="7446" y="4603"/>
                    </a:lnTo>
                    <a:cubicBezTo>
                      <a:pt x="7446" y="4603"/>
                      <a:pt x="7446" y="4603"/>
                      <a:pt x="7446" y="4603"/>
                    </a:cubicBezTo>
                    <a:lnTo>
                      <a:pt x="7446" y="4627"/>
                    </a:lnTo>
                    <a:lnTo>
                      <a:pt x="7446" y="4627"/>
                    </a:lnTo>
                    <a:lnTo>
                      <a:pt x="7446" y="4627"/>
                    </a:lnTo>
                    <a:cubicBezTo>
                      <a:pt x="7446" y="4627"/>
                      <a:pt x="7470" y="4627"/>
                      <a:pt x="7470" y="4651"/>
                    </a:cubicBezTo>
                    <a:lnTo>
                      <a:pt x="7470" y="4651"/>
                    </a:lnTo>
                    <a:lnTo>
                      <a:pt x="7470" y="4651"/>
                    </a:lnTo>
                    <a:lnTo>
                      <a:pt x="7470" y="4651"/>
                    </a:lnTo>
                    <a:cubicBezTo>
                      <a:pt x="7470" y="4675"/>
                      <a:pt x="7470" y="4675"/>
                      <a:pt x="7470" y="4675"/>
                    </a:cubicBezTo>
                    <a:lnTo>
                      <a:pt x="7470" y="4675"/>
                    </a:lnTo>
                    <a:lnTo>
                      <a:pt x="7470" y="4699"/>
                    </a:lnTo>
                    <a:lnTo>
                      <a:pt x="7470" y="4699"/>
                    </a:lnTo>
                    <a:lnTo>
                      <a:pt x="7470" y="4699"/>
                    </a:lnTo>
                    <a:lnTo>
                      <a:pt x="7470" y="4699"/>
                    </a:lnTo>
                    <a:cubicBezTo>
                      <a:pt x="7470" y="5446"/>
                      <a:pt x="7302" y="6169"/>
                      <a:pt x="7013" y="6796"/>
                    </a:cubicBezTo>
                    <a:lnTo>
                      <a:pt x="7013" y="6796"/>
                    </a:lnTo>
                    <a:lnTo>
                      <a:pt x="6940" y="6965"/>
                    </a:lnTo>
                    <a:cubicBezTo>
                      <a:pt x="6097" y="8651"/>
                      <a:pt x="4362" y="9808"/>
                      <a:pt x="2362" y="980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81;p38"/>
              <p:cNvSpPr/>
              <p:nvPr/>
            </p:nvSpPr>
            <p:spPr>
              <a:xfrm>
                <a:off x="2658611" y="3697730"/>
                <a:ext cx="71777" cy="5749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73" extrusionOk="0">
                    <a:moveTo>
                      <a:pt x="965" y="772"/>
                    </a:moveTo>
                    <a:cubicBezTo>
                      <a:pt x="675" y="459"/>
                      <a:pt x="362" y="218"/>
                      <a:pt x="1" y="1"/>
                    </a:cubicBezTo>
                    <a:cubicBezTo>
                      <a:pt x="362" y="218"/>
                      <a:pt x="675" y="459"/>
                      <a:pt x="965" y="772"/>
                    </a:cubicBezTo>
                    <a:lnTo>
                      <a:pt x="965" y="772"/>
                    </a:lnTo>
                    <a:close/>
                  </a:path>
                </a:pathLst>
              </a:custGeom>
              <a:solidFill>
                <a:srgbClr val="7573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82;p38"/>
              <p:cNvSpPr/>
              <p:nvPr/>
            </p:nvSpPr>
            <p:spPr>
              <a:xfrm>
                <a:off x="2165698" y="3724655"/>
                <a:ext cx="587974" cy="58973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7929" extrusionOk="0">
                    <a:moveTo>
                      <a:pt x="3953" y="0"/>
                    </a:moveTo>
                    <a:cubicBezTo>
                      <a:pt x="1784" y="0"/>
                      <a:pt x="1" y="1784"/>
                      <a:pt x="1" y="3952"/>
                    </a:cubicBezTo>
                    <a:cubicBezTo>
                      <a:pt x="1" y="6145"/>
                      <a:pt x="1784" y="7928"/>
                      <a:pt x="3953" y="7928"/>
                    </a:cubicBezTo>
                    <a:cubicBezTo>
                      <a:pt x="6146" y="7928"/>
                      <a:pt x="7905" y="6145"/>
                      <a:pt x="7905" y="3952"/>
                    </a:cubicBezTo>
                    <a:cubicBezTo>
                      <a:pt x="7905" y="1784"/>
                      <a:pt x="6146" y="0"/>
                      <a:pt x="39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3;p38"/>
              <p:cNvSpPr/>
              <p:nvPr/>
            </p:nvSpPr>
            <p:spPr>
              <a:xfrm>
                <a:off x="2396944" y="3871626"/>
                <a:ext cx="127339" cy="295799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3977" extrusionOk="0">
                    <a:moveTo>
                      <a:pt x="844" y="0"/>
                    </a:moveTo>
                    <a:cubicBezTo>
                      <a:pt x="386" y="0"/>
                      <a:pt x="0" y="386"/>
                      <a:pt x="0" y="844"/>
                    </a:cubicBezTo>
                    <a:cubicBezTo>
                      <a:pt x="0" y="1229"/>
                      <a:pt x="265" y="1567"/>
                      <a:pt x="603" y="1663"/>
                    </a:cubicBezTo>
                    <a:lnTo>
                      <a:pt x="265" y="3976"/>
                    </a:lnTo>
                    <a:lnTo>
                      <a:pt x="1494" y="3976"/>
                    </a:lnTo>
                    <a:lnTo>
                      <a:pt x="1157" y="1639"/>
                    </a:lnTo>
                    <a:cubicBezTo>
                      <a:pt x="1470" y="1519"/>
                      <a:pt x="1711" y="1205"/>
                      <a:pt x="1711" y="844"/>
                    </a:cubicBezTo>
                    <a:cubicBezTo>
                      <a:pt x="1711" y="386"/>
                      <a:pt x="1326" y="0"/>
                      <a:pt x="8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4;p38"/>
              <p:cNvSpPr/>
              <p:nvPr/>
            </p:nvSpPr>
            <p:spPr>
              <a:xfrm>
                <a:off x="2156772" y="3728225"/>
                <a:ext cx="258173" cy="53060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7134" extrusionOk="0">
                    <a:moveTo>
                      <a:pt x="3470" y="1"/>
                    </a:moveTo>
                    <a:lnTo>
                      <a:pt x="3470" y="1"/>
                    </a:lnTo>
                    <a:cubicBezTo>
                      <a:pt x="2699" y="121"/>
                      <a:pt x="1952" y="458"/>
                      <a:pt x="1374" y="989"/>
                    </a:cubicBezTo>
                    <a:cubicBezTo>
                      <a:pt x="1085" y="1254"/>
                      <a:pt x="844" y="1567"/>
                      <a:pt x="627" y="1904"/>
                    </a:cubicBezTo>
                    <a:cubicBezTo>
                      <a:pt x="434" y="2242"/>
                      <a:pt x="289" y="2603"/>
                      <a:pt x="193" y="2989"/>
                    </a:cubicBezTo>
                    <a:cubicBezTo>
                      <a:pt x="0" y="3760"/>
                      <a:pt x="73" y="4579"/>
                      <a:pt x="338" y="5326"/>
                    </a:cubicBezTo>
                    <a:cubicBezTo>
                      <a:pt x="482" y="5688"/>
                      <a:pt x="675" y="6025"/>
                      <a:pt x="940" y="6338"/>
                    </a:cubicBezTo>
                    <a:cubicBezTo>
                      <a:pt x="1181" y="6652"/>
                      <a:pt x="1470" y="6917"/>
                      <a:pt x="1783" y="7133"/>
                    </a:cubicBezTo>
                    <a:cubicBezTo>
                      <a:pt x="1157" y="6652"/>
                      <a:pt x="675" y="6025"/>
                      <a:pt x="410" y="5302"/>
                    </a:cubicBezTo>
                    <a:cubicBezTo>
                      <a:pt x="289" y="4916"/>
                      <a:pt x="217" y="4555"/>
                      <a:pt x="193" y="4169"/>
                    </a:cubicBezTo>
                    <a:cubicBezTo>
                      <a:pt x="169" y="4073"/>
                      <a:pt x="169" y="3977"/>
                      <a:pt x="169" y="3880"/>
                    </a:cubicBezTo>
                    <a:lnTo>
                      <a:pt x="193" y="3591"/>
                    </a:lnTo>
                    <a:cubicBezTo>
                      <a:pt x="217" y="3398"/>
                      <a:pt x="241" y="3206"/>
                      <a:pt x="289" y="3013"/>
                    </a:cubicBezTo>
                    <a:cubicBezTo>
                      <a:pt x="386" y="2651"/>
                      <a:pt x="506" y="2266"/>
                      <a:pt x="699" y="1952"/>
                    </a:cubicBezTo>
                    <a:cubicBezTo>
                      <a:pt x="916" y="1615"/>
                      <a:pt x="1157" y="1302"/>
                      <a:pt x="1422" y="1037"/>
                    </a:cubicBezTo>
                    <a:cubicBezTo>
                      <a:pt x="1494" y="989"/>
                      <a:pt x="1567" y="916"/>
                      <a:pt x="1639" y="844"/>
                    </a:cubicBezTo>
                    <a:lnTo>
                      <a:pt x="1880" y="675"/>
                    </a:lnTo>
                    <a:lnTo>
                      <a:pt x="2121" y="507"/>
                    </a:lnTo>
                    <a:cubicBezTo>
                      <a:pt x="2193" y="458"/>
                      <a:pt x="2290" y="434"/>
                      <a:pt x="2386" y="386"/>
                    </a:cubicBezTo>
                    <a:cubicBezTo>
                      <a:pt x="2723" y="193"/>
                      <a:pt x="3085" y="73"/>
                      <a:pt x="3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983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000" y="1362619"/>
            <a:ext cx="1044000" cy="307777"/>
          </a:xfrm>
          <a:prstGeom prst="rect">
            <a:avLst/>
          </a:prstGeom>
          <a:noFill/>
          <a:ln w="19050">
            <a:solidFill>
              <a:srgbClr val="0BC4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도구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000" y="3164086"/>
            <a:ext cx="1044000" cy="307777"/>
          </a:xfrm>
          <a:prstGeom prst="rect">
            <a:avLst/>
          </a:prstGeom>
          <a:noFill/>
          <a:ln w="19050">
            <a:solidFill>
              <a:srgbClr val="0BC4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협업 도구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78000" y="1362619"/>
            <a:ext cx="1044000" cy="307777"/>
          </a:xfrm>
          <a:prstGeom prst="rect">
            <a:avLst/>
          </a:prstGeom>
          <a:noFill/>
          <a:ln w="19050">
            <a:solidFill>
              <a:srgbClr val="0BC4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문서 도구</a:t>
            </a:r>
          </a:p>
        </p:txBody>
      </p:sp>
      <p:pic>
        <p:nvPicPr>
          <p:cNvPr id="1030" name="Picture 6" descr="Cisco Packet Tracer Training - Hurbad Cour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10" y="2291944"/>
            <a:ext cx="4975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ファイル:GNS3 logo.png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62" y="1698983"/>
            <a:ext cx="53999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4" t="22071" r="20087" b="23248"/>
          <a:stretch/>
        </p:blipFill>
        <p:spPr>
          <a:xfrm>
            <a:off x="4778915" y="1820952"/>
            <a:ext cx="846995" cy="795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19695" r="22681" b="22684"/>
          <a:stretch/>
        </p:blipFill>
        <p:spPr>
          <a:xfrm>
            <a:off x="5778556" y="1794261"/>
            <a:ext cx="835189" cy="826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4" t="21780" r="19175" b="21776"/>
          <a:stretch/>
        </p:blipFill>
        <p:spPr>
          <a:xfrm>
            <a:off x="6671709" y="1802462"/>
            <a:ext cx="909690" cy="847865"/>
          </a:xfrm>
          <a:prstGeom prst="rect">
            <a:avLst/>
          </a:prstGeom>
        </p:spPr>
      </p:pic>
      <p:pic>
        <p:nvPicPr>
          <p:cNvPr id="1036" name="Picture 12" descr="파일:Notion-logo.svg - 위키백과, 우리 모두의 백과사전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905" y="3705922"/>
            <a:ext cx="787381" cy="7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한컴오피스 한글 | AppFollow | App's reputation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081" y="1853690"/>
            <a:ext cx="737525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File:PuTTY Icon.svg - Wikimedia Comm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69" y="17040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iscord Logo, symbol, meaning, history, PNG, bra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31" y="3724565"/>
            <a:ext cx="1249095" cy="70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File:Google Drive icon (2020).svg - Wikimedia Comm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157" y="3779512"/>
            <a:ext cx="716365" cy="64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/>
          <p:cNvCxnSpPr/>
          <p:nvPr/>
        </p:nvCxnSpPr>
        <p:spPr>
          <a:xfrm>
            <a:off x="522000" y="3127054"/>
            <a:ext cx="810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572000" y="976277"/>
            <a:ext cx="0" cy="21507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6" name="Picture 32" descr="File:KakaoTalk logo.svg - Wikipedi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56" y="3779512"/>
            <a:ext cx="704490" cy="70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File:Vmware workstation 16 icon.svg - Wikimedia Common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745" y="1673868"/>
            <a:ext cx="5407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ustom Wireshark icon because the current one is very bad : r/MacO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28" y="224706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50"/>
          <a:stretch/>
        </p:blipFill>
        <p:spPr>
          <a:xfrm>
            <a:off x="6991214" y="3679065"/>
            <a:ext cx="1071563" cy="824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9144" y="2251762"/>
            <a:ext cx="1719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GNS 1.5.3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3539" y="2830781"/>
            <a:ext cx="2046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Packet tracer 8.2.2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4742" y="2251762"/>
            <a:ext cx="1719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Putty 0.83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2273" y="2830781"/>
            <a:ext cx="1719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Wireshark 4.4.9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03836" y="2251762"/>
            <a:ext cx="1719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VMWare 17.6.2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4734" y="2570866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Word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8556" y="2570866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59890" y="2570866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Excel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32273" y="2570866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12025" y="4514163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29608" y="4514163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Discord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86957" y="4514163"/>
            <a:ext cx="1186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Drive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25910" y="4514163"/>
            <a:ext cx="108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Kakao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Talk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77425" y="4514163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NAS</a:t>
            </a:r>
          </a:p>
        </p:txBody>
      </p:sp>
    </p:spTree>
    <p:extLst>
      <p:ext uri="{BB962C8B-B14F-4D97-AF65-F5344CB8AC3E}">
        <p14:creationId xmlns:p14="http://schemas.microsoft.com/office/powerpoint/2010/main" val="13071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툴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864" y="1458971"/>
            <a:ext cx="1044000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장비</a:t>
            </a:r>
          </a:p>
        </p:txBody>
      </p:sp>
      <p:pic>
        <p:nvPicPr>
          <p:cNvPr id="28" name="Picture 10" descr="Windows icon (png symbol)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45" y="1883343"/>
            <a:ext cx="821642" cy="82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72" y="3458935"/>
            <a:ext cx="731988" cy="731988"/>
          </a:xfrm>
          <a:prstGeom prst="rect">
            <a:avLst/>
          </a:prstGeom>
        </p:spPr>
      </p:pic>
      <p:pic>
        <p:nvPicPr>
          <p:cNvPr id="31" name="Picture 36" descr="File:Rocky Linux logo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47" y="1931442"/>
            <a:ext cx="725444" cy="7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8" descr="File:Kali-dragon-icon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15" y="175093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49395" y="4216877"/>
            <a:ext cx="4746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Cisco Router : Cisco 3660 Series 12.4(15)T9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Cisco L3 SW : Cisco 3745 Router 12.4(11)T</a:t>
            </a:r>
            <a:endParaRPr lang="ko-KR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155" y="2727213"/>
            <a:ext cx="1719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Windows Server 2016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Windows 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4989" y="2741465"/>
            <a:ext cx="1835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Rocky Linux 8.1</a:t>
            </a:r>
          </a:p>
        </p:txBody>
      </p:sp>
      <p:pic>
        <p:nvPicPr>
          <p:cNvPr id="1026" name="Picture 2" descr="iOS 스타일의 PHP 서버 아이콘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2250" y1="21833" x2="64750" y2="20500"/>
                        <a14:foregroundMark x1="31250" y1="19833" x2="82667" y2="25250"/>
                        <a14:foregroundMark x1="23833" y1="5917" x2="62333" y2="5583"/>
                        <a14:foregroundMark x1="43417" y1="833" x2="53583" y2="500"/>
                        <a14:foregroundMark x1="14333" y1="38083" x2="60667" y2="50250"/>
                        <a14:foregroundMark x1="14667" y1="59750" x2="45750" y2="65833"/>
                        <a14:foregroundMark x1="16000" y1="79000" x2="31250" y2="82417"/>
                        <a14:foregroundMark x1="44750" y1="80000" x2="53917" y2="79333"/>
                        <a14:foregroundMark x1="66417" y1="73250" x2="63417" y2="84750"/>
                        <a14:foregroundMark x1="84667" y1="82417" x2="81667" y2="9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93" y="1843514"/>
            <a:ext cx="901300" cy="9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27118" y="2741465"/>
            <a:ext cx="1835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kail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2024.4-amd64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0305" y="4248188"/>
            <a:ext cx="2058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Apache Tomcat 9.0</a:t>
            </a:r>
          </a:p>
        </p:txBody>
      </p:sp>
      <p:pic>
        <p:nvPicPr>
          <p:cNvPr id="1030" name="Picture 6" descr="아파치 톰캣 - 위키백과, 우리 모두의 백과사전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13" y="3458935"/>
            <a:ext cx="1072559" cy="76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43467" y="2741465"/>
            <a:ext cx="1835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PHP Server 7.2.24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38" y="3357951"/>
            <a:ext cx="844673" cy="8446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09443" y="4216877"/>
            <a:ext cx="2058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CentOS 7</a:t>
            </a:r>
          </a:p>
        </p:txBody>
      </p:sp>
      <p:pic>
        <p:nvPicPr>
          <p:cNvPr id="5" name="Picture 6" descr="Sophos antivirus logo, free download Sophos antivirus logo 60100927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17" y="1819812"/>
            <a:ext cx="876201" cy="8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662780" y="2749045"/>
            <a:ext cx="1835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Sophos 9</a:t>
            </a:r>
          </a:p>
        </p:txBody>
      </p:sp>
    </p:spTree>
    <p:extLst>
      <p:ext uri="{BB962C8B-B14F-4D97-AF65-F5344CB8AC3E}">
        <p14:creationId xmlns:p14="http://schemas.microsoft.com/office/powerpoint/2010/main" val="17046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364198"/>
              </p:ext>
            </p:extLst>
          </p:nvPr>
        </p:nvGraphicFramePr>
        <p:xfrm>
          <a:off x="428393" y="1592012"/>
          <a:ext cx="8209299" cy="2988000"/>
        </p:xfrm>
        <a:graphic>
          <a:graphicData uri="http://schemas.openxmlformats.org/drawingml/2006/table">
            <a:tbl>
              <a:tblPr>
                <a:tableStyleId>{E3C2C905-88A0-4FAD-938B-CDD21E30D192}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2194942229"/>
                    </a:ext>
                  </a:extLst>
                </a:gridCol>
                <a:gridCol w="1801299">
                  <a:extLst>
                    <a:ext uri="{9D8B030D-6E8A-4147-A177-3AD203B41FA5}">
                      <a16:colId xmlns:a16="http://schemas.microsoft.com/office/drawing/2014/main" val="174067666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84230144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6407430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49762284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61893642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04106416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4404228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92747272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86451486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17969278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06757646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15402760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31248813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15311869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05226225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66492557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5769127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15799491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77915970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8859783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85526540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86689354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78397227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948447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647952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12634244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21385866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8777810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51506238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7843159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7429429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577561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제안서 작성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693406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킥 오프 미팅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3697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일정 수립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176787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취약점 분석 및 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점검 대상 식별 및 분류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46737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취약점 본 점검</a:t>
                      </a: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분석</a:t>
                      </a: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평가</a:t>
                      </a: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48263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위험 분석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평가 수행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219331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정책 수립 및 조치 지원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개선 방안 도출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114465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조치 지원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보안설정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20749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이행점검 수행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08752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 해킹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모의해킹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907265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 및 보고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정보보안 지침 및 규정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3027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단기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중기 보호대책 수립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32895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최종 보고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30606"/>
                  </a:ext>
                </a:extLst>
              </a:tr>
            </a:tbl>
          </a:graphicData>
        </a:graphic>
      </p:graphicFrame>
      <p:cxnSp>
        <p:nvCxnSpPr>
          <p:cNvPr id="20" name="직선 화살표 연결선 19"/>
          <p:cNvCxnSpPr/>
          <p:nvPr/>
        </p:nvCxnSpPr>
        <p:spPr>
          <a:xfrm>
            <a:off x="3302022" y="1837051"/>
            <a:ext cx="423569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667363" y="2264459"/>
            <a:ext cx="263915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196162" y="2698740"/>
            <a:ext cx="781474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085154" y="2909350"/>
            <a:ext cx="476873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445148" y="3134168"/>
            <a:ext cx="316260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799320" y="2489045"/>
            <a:ext cx="321890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603278" y="3363340"/>
            <a:ext cx="1213946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906796" y="3563867"/>
            <a:ext cx="243399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906796" y="3778142"/>
            <a:ext cx="435904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7252750" y="3998640"/>
            <a:ext cx="427408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7617708" y="4219300"/>
            <a:ext cx="234903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8492176" y="4419826"/>
            <a:ext cx="145516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3641191" y="2055906"/>
            <a:ext cx="84400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1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사업 목적</a:t>
            </a:r>
            <a:endParaRPr lang="ko-KR" altLang="en-US" dirty="0"/>
          </a:p>
        </p:txBody>
      </p:sp>
      <p:sp>
        <p:nvSpPr>
          <p:cNvPr id="10" name="Google Shape;312;p41"/>
          <p:cNvSpPr/>
          <p:nvPr/>
        </p:nvSpPr>
        <p:spPr>
          <a:xfrm>
            <a:off x="4608530" y="1425410"/>
            <a:ext cx="4032550" cy="326089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제안서에 따른 내용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수행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자산 식별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분류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구성 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 분석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취약점 점검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위험도 평가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개선조치 방안 수립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보고서 작성 및 전달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495425"/>
            <a:ext cx="2747689" cy="2667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35" y="1971250"/>
            <a:ext cx="2255805" cy="25749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81" y="2490788"/>
            <a:ext cx="3102436" cy="21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104900" y="893000"/>
            <a:ext cx="2286000" cy="13836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4572000" y="1412729"/>
            <a:ext cx="3572400" cy="22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및</a:t>
            </a:r>
            <a:r>
              <a:rPr lang="ko-KR" altLang="en-US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점검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501788" y="2783096"/>
            <a:ext cx="2889116" cy="1515289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7788367" y="626703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41"/>
          <p:cNvSpPr txBox="1">
            <a:spLocks noGrp="1"/>
          </p:cNvSpPr>
          <p:nvPr>
            <p:ph type="title" idx="2"/>
          </p:nvPr>
        </p:nvSpPr>
        <p:spPr>
          <a:xfrm>
            <a:off x="1253976" y="893000"/>
            <a:ext cx="1987800" cy="1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 smtClean="0"/>
              <a:t>03</a:t>
            </a:r>
            <a:endParaRPr sz="5700" dirty="0"/>
          </a:p>
        </p:txBody>
      </p:sp>
    </p:spTree>
    <p:extLst>
      <p:ext uri="{BB962C8B-B14F-4D97-AF65-F5344CB8AC3E}">
        <p14:creationId xmlns:p14="http://schemas.microsoft.com/office/powerpoint/2010/main" val="10060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39A4-1E93-58BC-8553-738E7A71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4">
            <a:extLst>
              <a:ext uri="{FF2B5EF4-FFF2-40B4-BE49-F238E27FC236}">
                <a16:creationId xmlns:a16="http://schemas.microsoft.com/office/drawing/2014/main" id="{F69319C4-9053-91C1-6299-BC8FB616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93998"/>
            <a:ext cx="8280000" cy="572700"/>
          </a:xfrm>
        </p:spPr>
        <p:txBody>
          <a:bodyPr/>
          <a:lstStyle/>
          <a:p>
            <a:r>
              <a:rPr lang="en-US" altLang="ko-KR" dirty="0"/>
              <a:t>IPsec </a:t>
            </a:r>
            <a:r>
              <a:rPr lang="ko-KR" altLang="en-US" dirty="0"/>
              <a:t>암호화 구조 </a:t>
            </a:r>
            <a:r>
              <a:rPr lang="en-US" altLang="ko-KR" dirty="0"/>
              <a:t>– Phase 1 ~ 2</a:t>
            </a:r>
            <a:endParaRPr lang="ko-KR" altLang="en-US" dirty="0"/>
          </a:p>
        </p:txBody>
      </p:sp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96EBE08A-9A5A-E2E4-3B63-DA284AF5CE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en-US" altLang="ko-KR" dirty="0">
                <a:solidFill>
                  <a:srgbClr val="48F60A"/>
                </a:solidFill>
              </a:rPr>
              <a:t>IPsec</a:t>
            </a:r>
            <a:r>
              <a:rPr lang="ko-KR" altLang="en-US" dirty="0"/>
              <a:t>을 통해 데이터 </a:t>
            </a:r>
            <a:r>
              <a:rPr lang="ko-KR" altLang="en-US" dirty="0">
                <a:solidFill>
                  <a:srgbClr val="48F60A"/>
                </a:solidFill>
              </a:rPr>
              <a:t>기밀성</a:t>
            </a:r>
            <a:r>
              <a:rPr lang="en-US" altLang="ko-KR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무결성</a:t>
            </a:r>
            <a:r>
              <a:rPr lang="ko-KR" altLang="en-US" dirty="0"/>
              <a:t> 보장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Phase 1: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8F60A"/>
                </a:solidFill>
              </a:rPr>
              <a:t>보안 채널 수립 </a:t>
            </a:r>
            <a:r>
              <a:rPr lang="en-US" altLang="ko-KR" dirty="0"/>
              <a:t>(ISAKMP/IKE </a:t>
            </a:r>
            <a:r>
              <a:rPr lang="ko-KR" altLang="en-US" dirty="0"/>
              <a:t>협상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Phase 2:</a:t>
            </a:r>
            <a:r>
              <a:rPr lang="ko-KR" altLang="en-US" dirty="0"/>
              <a:t> 실제 데이터 </a:t>
            </a:r>
            <a:r>
              <a:rPr lang="ko-KR" altLang="en-US" dirty="0">
                <a:solidFill>
                  <a:srgbClr val="48F60A"/>
                </a:solidFill>
              </a:rPr>
              <a:t>암호화</a:t>
            </a:r>
            <a:r>
              <a:rPr lang="ko-KR" altLang="en-US" dirty="0"/>
              <a:t> </a:t>
            </a:r>
            <a:r>
              <a:rPr lang="en-US" altLang="ko-KR" dirty="0"/>
              <a:t>(IPsec ESP </a:t>
            </a:r>
            <a:r>
              <a:rPr lang="ko-KR" altLang="en-US" dirty="0"/>
              <a:t>적용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GRE</a:t>
            </a:r>
            <a:r>
              <a:rPr lang="ko-KR" altLang="en-US" dirty="0"/>
              <a:t>는 </a:t>
            </a:r>
            <a:r>
              <a:rPr lang="ko-KR" altLang="en-US" dirty="0" err="1">
                <a:solidFill>
                  <a:srgbClr val="48F60A"/>
                </a:solidFill>
              </a:rPr>
              <a:t>내부망</a:t>
            </a:r>
            <a:r>
              <a:rPr lang="ko-KR" altLang="en-US" dirty="0" err="1"/>
              <a:t>을</a:t>
            </a:r>
            <a:r>
              <a:rPr lang="ko-KR" altLang="en-US" dirty="0"/>
              <a:t> 운반</a:t>
            </a:r>
            <a:r>
              <a:rPr lang="en-US" altLang="ko-KR" dirty="0"/>
              <a:t>, IPsec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48F60A"/>
                </a:solidFill>
              </a:rPr>
              <a:t>운반된 트래픽</a:t>
            </a:r>
            <a:r>
              <a:rPr lang="ko-KR" altLang="en-US" dirty="0"/>
              <a:t>을 보호</a:t>
            </a:r>
            <a:endParaRPr lang="en-US" altLang="ko-KR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A8D5286-0E4B-AC81-B680-572DDC8900B1}"/>
              </a:ext>
            </a:extLst>
          </p:cNvPr>
          <p:cNvCxnSpPr>
            <a:cxnSpLocks/>
          </p:cNvCxnSpPr>
          <p:nvPr/>
        </p:nvCxnSpPr>
        <p:spPr>
          <a:xfrm>
            <a:off x="4572001" y="3171893"/>
            <a:ext cx="3425911" cy="0"/>
          </a:xfrm>
          <a:prstGeom prst="straightConnector1">
            <a:avLst/>
          </a:prstGeom>
          <a:ln w="3810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E00A0373-AB4C-0906-D436-2793E9C5C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27" y="2688191"/>
            <a:ext cx="967404" cy="9674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40B796-98F8-B327-4433-D65F3F51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39" y="2693303"/>
            <a:ext cx="967404" cy="96740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D8B963-3937-9498-278B-9201AFF873D1}"/>
              </a:ext>
            </a:extLst>
          </p:cNvPr>
          <p:cNvGrpSpPr/>
          <p:nvPr/>
        </p:nvGrpSpPr>
        <p:grpSpPr>
          <a:xfrm>
            <a:off x="5282053" y="2295526"/>
            <a:ext cx="1748455" cy="1040409"/>
            <a:chOff x="5349456" y="1546385"/>
            <a:chExt cx="1748455" cy="104040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FC50BEF-676D-B186-6034-6C1C58DC30F6}"/>
                </a:ext>
              </a:extLst>
            </p:cNvPr>
            <p:cNvGrpSpPr/>
            <p:nvPr/>
          </p:nvGrpSpPr>
          <p:grpSpPr>
            <a:xfrm>
              <a:off x="5349456" y="1546385"/>
              <a:ext cx="1748455" cy="1040409"/>
              <a:chOff x="5349456" y="1566182"/>
              <a:chExt cx="1748455" cy="758288"/>
            </a:xfrm>
          </p:grpSpPr>
          <p:sp>
            <p:nvSpPr>
              <p:cNvPr id="27" name="사각형: 둥근 모서리 36">
                <a:extLst>
                  <a:ext uri="{FF2B5EF4-FFF2-40B4-BE49-F238E27FC236}">
                    <a16:creationId xmlns:a16="http://schemas.microsoft.com/office/drawing/2014/main" id="{B0CB6DAA-5D78-54EC-F94D-D6200A8782A5}"/>
                  </a:ext>
                </a:extLst>
              </p:cNvPr>
              <p:cNvSpPr/>
              <p:nvPr/>
            </p:nvSpPr>
            <p:spPr>
              <a:xfrm>
                <a:off x="5349456" y="1619391"/>
                <a:ext cx="1748455" cy="705079"/>
              </a:xfrm>
              <a:prstGeom prst="roundRect">
                <a:avLst>
                  <a:gd name="adj" fmla="val 45299"/>
                </a:avLst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ko-KR" altLang="en-US" dirty="0">
                  <a:solidFill>
                    <a:srgbClr val="F8F5FF"/>
                  </a:solidFill>
                  <a:latin typeface="Arial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Google Shape;312;p41">
                <a:extLst>
                  <a:ext uri="{FF2B5EF4-FFF2-40B4-BE49-F238E27FC236}">
                    <a16:creationId xmlns:a16="http://schemas.microsoft.com/office/drawing/2014/main" id="{ECA453DC-745D-A0EE-87A6-C405BA366626}"/>
                  </a:ext>
                </a:extLst>
              </p:cNvPr>
              <p:cNvSpPr/>
              <p:nvPr/>
            </p:nvSpPr>
            <p:spPr>
              <a:xfrm>
                <a:off x="5481659" y="1566182"/>
                <a:ext cx="1484045" cy="348467"/>
              </a:xfrm>
              <a:prstGeom prst="roundRect">
                <a:avLst>
                  <a:gd name="adj" fmla="val 10308"/>
                </a:avLst>
              </a:prstGeom>
              <a:noFill/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 defTabSz="914378"/>
                <a:r>
                  <a:rPr lang="en-US" altLang="ko-KR" sz="1000" dirty="0">
                    <a:solidFill>
                      <a:srgbClr val="F8F5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IPsec Encryption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782978E-65CF-4441-87E7-77302BE4070F}"/>
                </a:ext>
              </a:extLst>
            </p:cNvPr>
            <p:cNvGrpSpPr/>
            <p:nvPr/>
          </p:nvGrpSpPr>
          <p:grpSpPr>
            <a:xfrm>
              <a:off x="5481659" y="1991224"/>
              <a:ext cx="1484045" cy="419235"/>
              <a:chOff x="5472002" y="3763252"/>
              <a:chExt cx="1484045" cy="419235"/>
            </a:xfrm>
          </p:grpSpPr>
          <p:sp>
            <p:nvSpPr>
              <p:cNvPr id="25" name="사각형: 둥근 모서리 37">
                <a:extLst>
                  <a:ext uri="{FF2B5EF4-FFF2-40B4-BE49-F238E27FC236}">
                    <a16:creationId xmlns:a16="http://schemas.microsoft.com/office/drawing/2014/main" id="{6AFF8BF1-3BBE-F09E-78A5-123108464C28}"/>
                  </a:ext>
                </a:extLst>
              </p:cNvPr>
              <p:cNvSpPr/>
              <p:nvPr/>
            </p:nvSpPr>
            <p:spPr>
              <a:xfrm>
                <a:off x="5642605" y="3763252"/>
                <a:ext cx="1142837" cy="419235"/>
              </a:xfrm>
              <a:prstGeom prst="roundRect">
                <a:avLst>
                  <a:gd name="adj" fmla="val 45299"/>
                </a:avLst>
              </a:prstGeom>
              <a:solidFill>
                <a:srgbClr val="48F60A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ko-KR" altLang="en-US" dirty="0">
                  <a:solidFill>
                    <a:srgbClr val="F8F5FF"/>
                  </a:solidFill>
                  <a:latin typeface="Arial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Google Shape;312;p41">
                <a:extLst>
                  <a:ext uri="{FF2B5EF4-FFF2-40B4-BE49-F238E27FC236}">
                    <a16:creationId xmlns:a16="http://schemas.microsoft.com/office/drawing/2014/main" id="{5676374E-0B8A-93A9-6E14-957DF872E1C2}"/>
                  </a:ext>
                </a:extLst>
              </p:cNvPr>
              <p:cNvSpPr/>
              <p:nvPr/>
            </p:nvSpPr>
            <p:spPr>
              <a:xfrm>
                <a:off x="5472002" y="3779587"/>
                <a:ext cx="1484045" cy="348467"/>
              </a:xfrm>
              <a:prstGeom prst="roundRect">
                <a:avLst>
                  <a:gd name="adj" fmla="val 10308"/>
                </a:avLst>
              </a:prstGeom>
              <a:noFill/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 defTabSz="914378"/>
                <a:r>
                  <a:rPr lang="en-US" altLang="ko-KR" sz="1000" dirty="0">
                    <a:solidFill>
                      <a:srgbClr val="F8F5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GRE Encapsulation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351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자산 범위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827350"/>
              </p:ext>
            </p:extLst>
          </p:nvPr>
        </p:nvGraphicFramePr>
        <p:xfrm>
          <a:off x="1332000" y="1677771"/>
          <a:ext cx="6480000" cy="2412405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01178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8823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4903437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45508914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분 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역할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본사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지사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PC(Windows)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부서별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PC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36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30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66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Window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DNS,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DHCP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2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Linux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SFTP,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Mail, Log, DB, Backup, Web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6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6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L2 Switch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스위치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VLAN </a:t>
                      </a:r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세팅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4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r>
                        <a:rPr lang="en-US" altLang="ko-KR" sz="1100" baseline="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61853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L3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Switch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백본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스위치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라우팅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4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r>
                        <a:rPr lang="en-US" altLang="ko-KR" sz="1100" baseline="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L4 Switch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로드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밸런싱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en-US" altLang="ko-KR" sz="1100" baseline="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2148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Security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Device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UTM, WAF,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방화벽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91627"/>
                  </a:ext>
                </a:extLst>
              </a:tr>
              <a:tr h="26804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합 계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58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46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104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43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30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점검 범위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556890" y="3363113"/>
            <a:ext cx="80302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51969" y="1984627"/>
            <a:ext cx="7835141" cy="876201"/>
            <a:chOff x="687518" y="1722202"/>
            <a:chExt cx="7835141" cy="876201"/>
          </a:xfrm>
        </p:grpSpPr>
        <p:pic>
          <p:nvPicPr>
            <p:cNvPr id="6" name="Picture 10" descr="Windows icon (png symbol) blu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518" y="1749481"/>
              <a:ext cx="821642" cy="821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6" descr="File:Rocky Linux logo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9126" y="1797580"/>
              <a:ext cx="725444" cy="72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536" y="1800302"/>
              <a:ext cx="720000" cy="72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502" y="1794308"/>
              <a:ext cx="731988" cy="731988"/>
            </a:xfrm>
            <a:prstGeom prst="rect">
              <a:avLst/>
            </a:prstGeom>
          </p:spPr>
        </p:pic>
        <p:pic>
          <p:nvPicPr>
            <p:cNvPr id="11" name="Picture 6" descr="Sophos antivirus logo, free download Sophos antivirus logo 60100927 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458" y="1722202"/>
              <a:ext cx="876201" cy="87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Google Shape;312;p41"/>
          <p:cNvSpPr/>
          <p:nvPr/>
        </p:nvSpPr>
        <p:spPr>
          <a:xfrm>
            <a:off x="230779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WINDOW SERVER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4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WINDOW PC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16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66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Google Shape;312;p41"/>
          <p:cNvSpPr/>
          <p:nvPr/>
        </p:nvSpPr>
        <p:spPr>
          <a:xfrm>
            <a:off x="3654623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DBMS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2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Google Shape;312;p41"/>
          <p:cNvSpPr/>
          <p:nvPr/>
        </p:nvSpPr>
        <p:spPr>
          <a:xfrm>
            <a:off x="5366545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스위치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8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Google Shape;312;p41"/>
          <p:cNvSpPr/>
          <p:nvPr/>
        </p:nvSpPr>
        <p:spPr>
          <a:xfrm>
            <a:off x="7078467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2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Google Shape;312;p41"/>
          <p:cNvSpPr/>
          <p:nvPr/>
        </p:nvSpPr>
        <p:spPr>
          <a:xfrm>
            <a:off x="1942701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리눅스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12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Google Shape;312;p41"/>
          <p:cNvSpPr/>
          <p:nvPr/>
        </p:nvSpPr>
        <p:spPr>
          <a:xfrm>
            <a:off x="3250364" y="3697748"/>
            <a:ext cx="2643271" cy="700753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점검 </a:t>
            </a:r>
            <a:r>
              <a:rPr lang="en-US" altLang="ko-KR" sz="18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44 </a:t>
            </a:r>
            <a:r>
              <a:rPr lang="ko-KR" altLang="en-US" sz="18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104 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2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33;p56"/>
          <p:cNvGrpSpPr/>
          <p:nvPr/>
        </p:nvGrpSpPr>
        <p:grpSpPr>
          <a:xfrm>
            <a:off x="548303" y="2574691"/>
            <a:ext cx="1683227" cy="2119000"/>
            <a:chOff x="548303" y="2574691"/>
            <a:chExt cx="1683227" cy="2119000"/>
          </a:xfrm>
        </p:grpSpPr>
        <p:sp>
          <p:nvSpPr>
            <p:cNvPr id="8" name="Google Shape;834;p56"/>
            <p:cNvSpPr/>
            <p:nvPr/>
          </p:nvSpPr>
          <p:spPr>
            <a:xfrm rot="900013">
              <a:off x="7700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56"/>
            <p:cNvSpPr/>
            <p:nvPr/>
          </p:nvSpPr>
          <p:spPr>
            <a:xfrm rot="900013">
              <a:off x="8081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31;p56"/>
          <p:cNvSpPr/>
          <p:nvPr/>
        </p:nvSpPr>
        <p:spPr>
          <a:xfrm>
            <a:off x="418975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2;p56"/>
          <p:cNvSpPr/>
          <p:nvPr/>
        </p:nvSpPr>
        <p:spPr>
          <a:xfrm>
            <a:off x="8099550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30;p56"/>
          <p:cNvSpPr txBox="1">
            <a:spLocks/>
          </p:cNvSpPr>
          <p:nvPr/>
        </p:nvSpPr>
        <p:spPr>
          <a:xfrm>
            <a:off x="1044450" y="1014900"/>
            <a:ext cx="7055100" cy="3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3000" b="1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ctr"/>
            <a:r>
              <a:rPr lang="ko-KR" altLang="en-US" sz="5700" dirty="0">
                <a:solidFill>
                  <a:schemeClr val="accent1"/>
                </a:solidFill>
              </a:rPr>
              <a:t>인프라</a:t>
            </a:r>
            <a:endParaRPr lang="en-US" altLang="ko-KR" sz="5700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5700" dirty="0">
                <a:solidFill>
                  <a:schemeClr val="bg1"/>
                </a:solidFill>
              </a:rPr>
              <a:t>구성</a:t>
            </a:r>
            <a:endParaRPr lang="en-US" sz="5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6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00" y="2145350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12" y="2946627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30" y="2946627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1326389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6" y="3852681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4" y="3852681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64" y="3852681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424" y="3852681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619487" y="3462756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1343511" y="3422528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1395368" y="2299395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2582600" y="2415350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2853664" y="3216627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3551330" y="3216627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1694055" y="255005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Google Shape;312;p41"/>
          <p:cNvSpPr/>
          <p:nvPr/>
        </p:nvSpPr>
        <p:spPr>
          <a:xfrm>
            <a:off x="669595" y="444065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Google Shape;312;p41"/>
          <p:cNvSpPr/>
          <p:nvPr/>
        </p:nvSpPr>
        <p:spPr>
          <a:xfrm>
            <a:off x="2764601" y="444065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17" y="2063066"/>
            <a:ext cx="540000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29" y="2864343"/>
            <a:ext cx="540000" cy="5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947" y="2864343"/>
            <a:ext cx="540000" cy="54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233" y="3770397"/>
            <a:ext cx="540000" cy="5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81" y="3770397"/>
            <a:ext cx="540000" cy="540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81" y="3770397"/>
            <a:ext cx="540000" cy="540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41" y="3770397"/>
            <a:ext cx="540000" cy="540000"/>
          </a:xfrm>
          <a:prstGeom prst="rect">
            <a:avLst/>
          </a:prstGeom>
        </p:spPr>
      </p:pic>
      <p:cxnSp>
        <p:nvCxnSpPr>
          <p:cNvPr id="33" name="꺾인 연결선 32"/>
          <p:cNvCxnSpPr>
            <a:stCxn id="28" idx="0"/>
            <a:endCxn id="24" idx="1"/>
          </p:cNvCxnSpPr>
          <p:nvPr/>
        </p:nvCxnSpPr>
        <p:spPr>
          <a:xfrm rot="5400000" flipH="1" flipV="1">
            <a:off x="5088104" y="3380472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0" idx="0"/>
            <a:endCxn id="24" idx="3"/>
          </p:cNvCxnSpPr>
          <p:nvPr/>
        </p:nvCxnSpPr>
        <p:spPr>
          <a:xfrm rot="16200000" flipV="1">
            <a:off x="5812128" y="3340244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4" idx="0"/>
            <a:endCxn id="22" idx="1"/>
          </p:cNvCxnSpPr>
          <p:nvPr/>
        </p:nvCxnSpPr>
        <p:spPr>
          <a:xfrm rot="5400000" flipH="1" flipV="1">
            <a:off x="5863985" y="2217111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2" idx="3"/>
            <a:endCxn id="26" idx="0"/>
          </p:cNvCxnSpPr>
          <p:nvPr/>
        </p:nvCxnSpPr>
        <p:spPr>
          <a:xfrm>
            <a:off x="7051217" y="2333066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6" idx="1"/>
            <a:endCxn id="31" idx="0"/>
          </p:cNvCxnSpPr>
          <p:nvPr/>
        </p:nvCxnSpPr>
        <p:spPr>
          <a:xfrm rot="10800000" flipV="1">
            <a:off x="7322281" y="3134343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6" idx="3"/>
            <a:endCxn id="32" idx="0"/>
          </p:cNvCxnSpPr>
          <p:nvPr/>
        </p:nvCxnSpPr>
        <p:spPr>
          <a:xfrm>
            <a:off x="8019947" y="3134343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312;p41"/>
          <p:cNvSpPr/>
          <p:nvPr/>
        </p:nvSpPr>
        <p:spPr>
          <a:xfrm>
            <a:off x="6162672" y="24677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Google Shape;312;p41"/>
          <p:cNvSpPr/>
          <p:nvPr/>
        </p:nvSpPr>
        <p:spPr>
          <a:xfrm>
            <a:off x="5138212" y="43583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Google Shape;312;p41"/>
          <p:cNvSpPr/>
          <p:nvPr/>
        </p:nvSpPr>
        <p:spPr>
          <a:xfrm>
            <a:off x="7233218" y="43583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cxnSp>
        <p:nvCxnSpPr>
          <p:cNvPr id="4" name="꺾인 연결선 3"/>
          <p:cNvCxnSpPr>
            <a:stCxn id="7" idx="0"/>
            <a:endCxn id="10" idx="1"/>
          </p:cNvCxnSpPr>
          <p:nvPr/>
        </p:nvCxnSpPr>
        <p:spPr>
          <a:xfrm rot="5400000" flipH="1" flipV="1">
            <a:off x="3032820" y="876170"/>
            <a:ext cx="548961" cy="198940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0" idx="3"/>
            <a:endCxn id="22" idx="0"/>
          </p:cNvCxnSpPr>
          <p:nvPr/>
        </p:nvCxnSpPr>
        <p:spPr>
          <a:xfrm>
            <a:off x="4842000" y="1596389"/>
            <a:ext cx="1939217" cy="4666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312;p41"/>
          <p:cNvSpPr/>
          <p:nvPr/>
        </p:nvSpPr>
        <p:spPr>
          <a:xfrm>
            <a:off x="3962184" y="180946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Google Shape;312;p41"/>
          <p:cNvSpPr/>
          <p:nvPr/>
        </p:nvSpPr>
        <p:spPr>
          <a:xfrm>
            <a:off x="639777" y="1723408"/>
            <a:ext cx="1219633" cy="348467"/>
          </a:xfrm>
          <a:prstGeom prst="roundRect">
            <a:avLst>
              <a:gd name="adj" fmla="val 10308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Google Shape;312;p41"/>
          <p:cNvSpPr/>
          <p:nvPr/>
        </p:nvSpPr>
        <p:spPr>
          <a:xfrm>
            <a:off x="7257541" y="1717855"/>
            <a:ext cx="1219633" cy="348467"/>
          </a:xfrm>
          <a:prstGeom prst="roundRect">
            <a:avLst>
              <a:gd name="adj" fmla="val 10308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9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132850" y="1738700"/>
            <a:ext cx="1220480" cy="84722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sp>
        <p:nvSpPr>
          <p:cNvPr id="15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24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6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132850" y="721895"/>
            <a:ext cx="1220480" cy="1865044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159334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842000" y="2582259"/>
            <a:ext cx="1685106" cy="186231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31544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964880" y="2619755"/>
            <a:ext cx="1472100" cy="186231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9445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842000" y="3412069"/>
            <a:ext cx="1685106" cy="103250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24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9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인프라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75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75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23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99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99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23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32" name="직선 연결선 31"/>
          <p:cNvCxnSpPr>
            <a:stCxn id="22" idx="2"/>
            <a:endCxn id="24" idx="0"/>
          </p:cNvCxnSpPr>
          <p:nvPr/>
        </p:nvCxnSpPr>
        <p:spPr>
          <a:xfrm>
            <a:off x="2374275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30" idx="2"/>
            <a:endCxn id="28" idx="0"/>
          </p:cNvCxnSpPr>
          <p:nvPr/>
        </p:nvCxnSpPr>
        <p:spPr>
          <a:xfrm>
            <a:off x="3512299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31" idx="2"/>
            <a:endCxn id="26" idx="0"/>
          </p:cNvCxnSpPr>
          <p:nvPr/>
        </p:nvCxnSpPr>
        <p:spPr>
          <a:xfrm>
            <a:off x="4650323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44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68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44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68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40" name="직선 연결선 39"/>
          <p:cNvCxnSpPr>
            <a:endCxn id="38" idx="0"/>
          </p:cNvCxnSpPr>
          <p:nvPr/>
        </p:nvCxnSpPr>
        <p:spPr>
          <a:xfrm>
            <a:off x="2946044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39" idx="0"/>
          </p:cNvCxnSpPr>
          <p:nvPr/>
        </p:nvCxnSpPr>
        <p:spPr>
          <a:xfrm>
            <a:off x="4084068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44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68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99" y="2609458"/>
            <a:ext cx="360000" cy="36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99" y="119249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8" name="꺾인 연결선 47"/>
          <p:cNvCxnSpPr>
            <a:stCxn id="42" idx="0"/>
            <a:endCxn id="45" idx="1"/>
          </p:cNvCxnSpPr>
          <p:nvPr/>
        </p:nvCxnSpPr>
        <p:spPr>
          <a:xfrm rot="5400000" flipH="1" flipV="1">
            <a:off x="3049171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5" idx="3"/>
            <a:endCxn id="43" idx="0"/>
          </p:cNvCxnSpPr>
          <p:nvPr/>
        </p:nvCxnSpPr>
        <p:spPr>
          <a:xfrm>
            <a:off x="3692299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2" idx="3"/>
            <a:endCxn id="39" idx="1"/>
          </p:cNvCxnSpPr>
          <p:nvPr/>
        </p:nvCxnSpPr>
        <p:spPr>
          <a:xfrm>
            <a:off x="3126044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1"/>
            <a:endCxn id="38" idx="3"/>
          </p:cNvCxnSpPr>
          <p:nvPr/>
        </p:nvCxnSpPr>
        <p:spPr>
          <a:xfrm flipH="1">
            <a:off x="3126044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8" idx="2"/>
            <a:endCxn id="44" idx="1"/>
          </p:cNvCxnSpPr>
          <p:nvPr/>
        </p:nvCxnSpPr>
        <p:spPr>
          <a:xfrm rot="16200000" flipH="1">
            <a:off x="3034599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4" idx="3"/>
            <a:endCxn id="39" idx="2"/>
          </p:cNvCxnSpPr>
          <p:nvPr/>
        </p:nvCxnSpPr>
        <p:spPr>
          <a:xfrm flipV="1">
            <a:off x="3692299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37" idx="0"/>
            <a:endCxn id="44" idx="2"/>
          </p:cNvCxnSpPr>
          <p:nvPr/>
        </p:nvCxnSpPr>
        <p:spPr>
          <a:xfrm rot="16200000" flipV="1">
            <a:off x="3670016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30" idx="0"/>
            <a:endCxn id="36" idx="2"/>
          </p:cNvCxnSpPr>
          <p:nvPr/>
        </p:nvCxnSpPr>
        <p:spPr>
          <a:xfrm rot="16200000" flipV="1">
            <a:off x="3123982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0" idx="0"/>
            <a:endCxn id="37" idx="2"/>
          </p:cNvCxnSpPr>
          <p:nvPr/>
        </p:nvCxnSpPr>
        <p:spPr>
          <a:xfrm rot="5400000" flipH="1" flipV="1">
            <a:off x="3692993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31" idx="0"/>
            <a:endCxn id="37" idx="2"/>
          </p:cNvCxnSpPr>
          <p:nvPr/>
        </p:nvCxnSpPr>
        <p:spPr>
          <a:xfrm rot="16200000" flipV="1">
            <a:off x="4262006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4" idx="2"/>
            <a:endCxn id="36" idx="0"/>
          </p:cNvCxnSpPr>
          <p:nvPr/>
        </p:nvCxnSpPr>
        <p:spPr>
          <a:xfrm rot="5400000">
            <a:off x="3101004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22" idx="0"/>
            <a:endCxn id="36" idx="2"/>
          </p:cNvCxnSpPr>
          <p:nvPr/>
        </p:nvCxnSpPr>
        <p:spPr>
          <a:xfrm rot="5400000" flipH="1" flipV="1">
            <a:off x="2554969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312;p41"/>
          <p:cNvSpPr/>
          <p:nvPr/>
        </p:nvSpPr>
        <p:spPr>
          <a:xfrm>
            <a:off x="1956671" y="138032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Google Shape;312;p41"/>
          <p:cNvSpPr/>
          <p:nvPr/>
        </p:nvSpPr>
        <p:spPr>
          <a:xfrm>
            <a:off x="1906411" y="2030947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65" name="Google Shape;312;p41"/>
          <p:cNvSpPr/>
          <p:nvPr/>
        </p:nvSpPr>
        <p:spPr>
          <a:xfrm>
            <a:off x="2902481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6" name="Google Shape;312;p41"/>
          <p:cNvSpPr/>
          <p:nvPr/>
        </p:nvSpPr>
        <p:spPr>
          <a:xfrm>
            <a:off x="1929122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67" name="Google Shape;312;p41"/>
          <p:cNvSpPr/>
          <p:nvPr/>
        </p:nvSpPr>
        <p:spPr>
          <a:xfrm>
            <a:off x="1745184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68" name="Google Shape;312;p41"/>
          <p:cNvSpPr/>
          <p:nvPr/>
        </p:nvSpPr>
        <p:spPr>
          <a:xfrm>
            <a:off x="2902481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Google Shape;312;p41"/>
          <p:cNvSpPr/>
          <p:nvPr/>
        </p:nvSpPr>
        <p:spPr>
          <a:xfrm>
            <a:off x="4059778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0" name="Google Shape;312;p41"/>
          <p:cNvSpPr/>
          <p:nvPr/>
        </p:nvSpPr>
        <p:spPr>
          <a:xfrm>
            <a:off x="2902481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43" y="260376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43" y="309973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43" y="359570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4" name="꺾인 연결선 73"/>
          <p:cNvCxnSpPr>
            <a:stCxn id="38" idx="1"/>
            <a:endCxn id="71" idx="0"/>
          </p:cNvCxnSpPr>
          <p:nvPr/>
        </p:nvCxnSpPr>
        <p:spPr>
          <a:xfrm rot="10800000" flipV="1">
            <a:off x="1737044" y="2400313"/>
            <a:ext cx="1029001" cy="20344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71" idx="2"/>
            <a:endCxn id="72" idx="0"/>
          </p:cNvCxnSpPr>
          <p:nvPr/>
        </p:nvCxnSpPr>
        <p:spPr>
          <a:xfrm>
            <a:off x="1737043" y="2963761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72" idx="2"/>
            <a:endCxn id="73" idx="0"/>
          </p:cNvCxnSpPr>
          <p:nvPr/>
        </p:nvCxnSpPr>
        <p:spPr>
          <a:xfrm>
            <a:off x="1737043" y="3459732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07" y="119901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52" y="2429457"/>
            <a:ext cx="360000" cy="3600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37" y="701298"/>
            <a:ext cx="360000" cy="360000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312019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378336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31" y="3783360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07" y="3783360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76" y="2429457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52" y="1757882"/>
            <a:ext cx="360000" cy="36000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76" y="175788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07" y="312019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31" y="3120195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9" name="꺾인 연결선 88"/>
          <p:cNvCxnSpPr>
            <a:stCxn id="77" idx="1"/>
            <a:endCxn id="85" idx="0"/>
          </p:cNvCxnSpPr>
          <p:nvPr/>
        </p:nvCxnSpPr>
        <p:spPr>
          <a:xfrm rot="10800000" flipV="1">
            <a:off x="6287353" y="1379018"/>
            <a:ext cx="386255" cy="378864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77" idx="3"/>
            <a:endCxn id="86" idx="0"/>
          </p:cNvCxnSpPr>
          <p:nvPr/>
        </p:nvCxnSpPr>
        <p:spPr>
          <a:xfrm>
            <a:off x="7033607" y="1379018"/>
            <a:ext cx="391769" cy="378864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85" idx="3"/>
            <a:endCxn id="84" idx="1"/>
          </p:cNvCxnSpPr>
          <p:nvPr/>
        </p:nvCxnSpPr>
        <p:spPr>
          <a:xfrm>
            <a:off x="6467352" y="1937882"/>
            <a:ext cx="778024" cy="6715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86" idx="1"/>
            <a:endCxn id="78" idx="3"/>
          </p:cNvCxnSpPr>
          <p:nvPr/>
        </p:nvCxnSpPr>
        <p:spPr>
          <a:xfrm flipH="1">
            <a:off x="6467352" y="1937882"/>
            <a:ext cx="778024" cy="6715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85" idx="2"/>
            <a:endCxn id="78" idx="0"/>
          </p:cNvCxnSpPr>
          <p:nvPr/>
        </p:nvCxnSpPr>
        <p:spPr>
          <a:xfrm>
            <a:off x="6287352" y="2117882"/>
            <a:ext cx="0" cy="31157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86" idx="2"/>
            <a:endCxn id="84" idx="0"/>
          </p:cNvCxnSpPr>
          <p:nvPr/>
        </p:nvCxnSpPr>
        <p:spPr>
          <a:xfrm>
            <a:off x="7425376" y="2117882"/>
            <a:ext cx="0" cy="31157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84" idx="2"/>
            <a:endCxn id="88" idx="0"/>
          </p:cNvCxnSpPr>
          <p:nvPr/>
        </p:nvCxnSpPr>
        <p:spPr>
          <a:xfrm rot="16200000" flipH="1">
            <a:off x="7543134" y="2671698"/>
            <a:ext cx="330738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80" idx="2"/>
            <a:endCxn id="81" idx="0"/>
          </p:cNvCxnSpPr>
          <p:nvPr/>
        </p:nvCxnSpPr>
        <p:spPr>
          <a:xfrm>
            <a:off x="5715583" y="3480195"/>
            <a:ext cx="0" cy="30316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87" idx="2"/>
            <a:endCxn id="83" idx="0"/>
          </p:cNvCxnSpPr>
          <p:nvPr/>
        </p:nvCxnSpPr>
        <p:spPr>
          <a:xfrm>
            <a:off x="6853607" y="3480195"/>
            <a:ext cx="0" cy="30316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88" idx="2"/>
            <a:endCxn id="82" idx="0"/>
          </p:cNvCxnSpPr>
          <p:nvPr/>
        </p:nvCxnSpPr>
        <p:spPr>
          <a:xfrm>
            <a:off x="7991631" y="3480195"/>
            <a:ext cx="0" cy="30316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8" idx="2"/>
            <a:endCxn id="80" idx="0"/>
          </p:cNvCxnSpPr>
          <p:nvPr/>
        </p:nvCxnSpPr>
        <p:spPr>
          <a:xfrm rot="5400000">
            <a:off x="5836099" y="2668942"/>
            <a:ext cx="330738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7" idx="0"/>
            <a:endCxn id="78" idx="2"/>
          </p:cNvCxnSpPr>
          <p:nvPr/>
        </p:nvCxnSpPr>
        <p:spPr>
          <a:xfrm rot="16200000" flipV="1">
            <a:off x="6405111" y="2671698"/>
            <a:ext cx="330738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84" idx="2"/>
            <a:endCxn id="87" idx="0"/>
          </p:cNvCxnSpPr>
          <p:nvPr/>
        </p:nvCxnSpPr>
        <p:spPr>
          <a:xfrm rot="5400000">
            <a:off x="6974123" y="2668942"/>
            <a:ext cx="330738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Google Shape;312;p41"/>
          <p:cNvSpPr/>
          <p:nvPr/>
        </p:nvSpPr>
        <p:spPr>
          <a:xfrm>
            <a:off x="5105766" y="40385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04" name="Google Shape;312;p41"/>
          <p:cNvSpPr/>
          <p:nvPr/>
        </p:nvSpPr>
        <p:spPr>
          <a:xfrm>
            <a:off x="6243789" y="40385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5" name="Google Shape;312;p41"/>
          <p:cNvSpPr/>
          <p:nvPr/>
        </p:nvSpPr>
        <p:spPr>
          <a:xfrm>
            <a:off x="7410387" y="40385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6" name="Google Shape;312;p41"/>
          <p:cNvSpPr/>
          <p:nvPr/>
        </p:nvSpPr>
        <p:spPr>
          <a:xfrm>
            <a:off x="5264787" y="244098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07" name="Google Shape;312;p41"/>
          <p:cNvSpPr/>
          <p:nvPr/>
        </p:nvSpPr>
        <p:spPr>
          <a:xfrm>
            <a:off x="5264788" y="17452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8" name="Google Shape;312;p41"/>
          <p:cNvSpPr/>
          <p:nvPr/>
        </p:nvSpPr>
        <p:spPr>
          <a:xfrm>
            <a:off x="6243789" y="151308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cxnSp>
        <p:nvCxnSpPr>
          <p:cNvPr id="111" name="꺾인 연결선 110"/>
          <p:cNvCxnSpPr>
            <a:stCxn id="45" idx="0"/>
            <a:endCxn id="79" idx="1"/>
          </p:cNvCxnSpPr>
          <p:nvPr/>
        </p:nvCxnSpPr>
        <p:spPr>
          <a:xfrm rot="5400000" flipH="1" flipV="1">
            <a:off x="4091168" y="302429"/>
            <a:ext cx="311200" cy="146893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79" idx="3"/>
            <a:endCxn id="77" idx="0"/>
          </p:cNvCxnSpPr>
          <p:nvPr/>
        </p:nvCxnSpPr>
        <p:spPr>
          <a:xfrm>
            <a:off x="5341237" y="881298"/>
            <a:ext cx="1512370" cy="31772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85" y="2069457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85" y="256542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85" y="3061399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2" name="꺾인 연결선 121"/>
          <p:cNvCxnSpPr>
            <a:stCxn id="86" idx="3"/>
            <a:endCxn id="119" idx="0"/>
          </p:cNvCxnSpPr>
          <p:nvPr/>
        </p:nvCxnSpPr>
        <p:spPr>
          <a:xfrm>
            <a:off x="7605376" y="1937882"/>
            <a:ext cx="952509" cy="131575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119" idx="2"/>
            <a:endCxn id="120" idx="0"/>
          </p:cNvCxnSpPr>
          <p:nvPr/>
        </p:nvCxnSpPr>
        <p:spPr>
          <a:xfrm>
            <a:off x="8557885" y="2429457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stCxn id="120" idx="2"/>
            <a:endCxn id="121" idx="0"/>
          </p:cNvCxnSpPr>
          <p:nvPr/>
        </p:nvCxnSpPr>
        <p:spPr>
          <a:xfrm>
            <a:off x="8557885" y="2925428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Google Shape;312;p41"/>
          <p:cNvSpPr/>
          <p:nvPr/>
        </p:nvSpPr>
        <p:spPr>
          <a:xfrm>
            <a:off x="1127226" y="389889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sp>
        <p:nvSpPr>
          <p:cNvPr id="129" name="Google Shape;312;p41"/>
          <p:cNvSpPr/>
          <p:nvPr/>
        </p:nvSpPr>
        <p:spPr>
          <a:xfrm>
            <a:off x="7948068" y="337871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sp>
        <p:nvSpPr>
          <p:cNvPr id="100" name="Google Shape;312;p41"/>
          <p:cNvSpPr/>
          <p:nvPr/>
        </p:nvSpPr>
        <p:spPr>
          <a:xfrm>
            <a:off x="2306054" y="3795180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09" name="Google Shape;312;p41"/>
          <p:cNvSpPr/>
          <p:nvPr/>
        </p:nvSpPr>
        <p:spPr>
          <a:xfrm>
            <a:off x="5683170" y="3131727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10" name="Google Shape;312;p41"/>
          <p:cNvSpPr/>
          <p:nvPr/>
        </p:nvSpPr>
        <p:spPr>
          <a:xfrm>
            <a:off x="465034" y="4535214"/>
            <a:ext cx="1219633" cy="348467"/>
          </a:xfrm>
          <a:prstGeom prst="roundRect">
            <a:avLst>
              <a:gd name="adj" fmla="val 10308"/>
            </a:avLst>
          </a:prstGeom>
          <a:solidFill>
            <a:schemeClr val="accent1"/>
          </a:solidFill>
          <a:ln w="19050" cap="flat" cmpd="sng">
            <a:solidFill>
              <a:srgbClr val="0BC4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2" name="Google Shape;312;p41"/>
          <p:cNvSpPr/>
          <p:nvPr/>
        </p:nvSpPr>
        <p:spPr>
          <a:xfrm>
            <a:off x="7492367" y="4535214"/>
            <a:ext cx="1219633" cy="348467"/>
          </a:xfrm>
          <a:prstGeom prst="roundRect">
            <a:avLst>
              <a:gd name="adj" fmla="val 10308"/>
            </a:avLst>
          </a:prstGeom>
          <a:solidFill>
            <a:schemeClr val="accent1"/>
          </a:solidFill>
          <a:ln w="19050" cap="flat" cmpd="sng">
            <a:solidFill>
              <a:srgbClr val="0BC4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4" name="Google Shape;312;p41"/>
          <p:cNvSpPr/>
          <p:nvPr/>
        </p:nvSpPr>
        <p:spPr>
          <a:xfrm>
            <a:off x="4551420" y="97641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0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39A4-1E93-58BC-8553-738E7A71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4">
            <a:extLst>
              <a:ext uri="{FF2B5EF4-FFF2-40B4-BE49-F238E27FC236}">
                <a16:creationId xmlns:a16="http://schemas.microsoft.com/office/drawing/2014/main" id="{F69319C4-9053-91C1-6299-BC8FB616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93998"/>
            <a:ext cx="8280000" cy="572700"/>
          </a:xfrm>
        </p:spPr>
        <p:txBody>
          <a:bodyPr/>
          <a:lstStyle/>
          <a:p>
            <a:r>
              <a:rPr lang="en-US" altLang="ko-KR" dirty="0"/>
              <a:t>IPsec </a:t>
            </a:r>
            <a:r>
              <a:rPr lang="ko-KR" altLang="en-US" dirty="0"/>
              <a:t>암호화 구조 </a:t>
            </a:r>
            <a:r>
              <a:rPr lang="en-US" altLang="ko-KR" dirty="0"/>
              <a:t>– Phase 1 ~ 2</a:t>
            </a:r>
            <a:endParaRPr lang="ko-KR" altLang="en-US" dirty="0"/>
          </a:p>
        </p:txBody>
      </p:sp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96EBE08A-9A5A-E2E4-3B63-DA284AF5CE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en-US" altLang="ko-KR" dirty="0">
                <a:solidFill>
                  <a:srgbClr val="48F60A"/>
                </a:solidFill>
              </a:rPr>
              <a:t>IPsec</a:t>
            </a:r>
            <a:r>
              <a:rPr lang="ko-KR" altLang="en-US" dirty="0"/>
              <a:t>을 통해 데이터 </a:t>
            </a:r>
            <a:r>
              <a:rPr lang="ko-KR" altLang="en-US" dirty="0">
                <a:solidFill>
                  <a:srgbClr val="48F60A"/>
                </a:solidFill>
              </a:rPr>
              <a:t>기밀성</a:t>
            </a:r>
            <a:r>
              <a:rPr lang="en-US" altLang="ko-KR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무결성</a:t>
            </a:r>
            <a:r>
              <a:rPr lang="en-US" altLang="ko-KR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인증</a:t>
            </a:r>
            <a:r>
              <a:rPr lang="ko-KR" altLang="en-US" dirty="0"/>
              <a:t> 확보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Phase 1: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8F60A"/>
                </a:solidFill>
              </a:rPr>
              <a:t>보안 채널 수립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Phase 2:</a:t>
            </a:r>
            <a:r>
              <a:rPr lang="ko-KR" altLang="en-US" dirty="0"/>
              <a:t> 실제 데이터 </a:t>
            </a:r>
            <a:r>
              <a:rPr lang="ko-KR" altLang="en-US" dirty="0">
                <a:solidFill>
                  <a:srgbClr val="48F60A"/>
                </a:solidFill>
              </a:rPr>
              <a:t>암호화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GRE</a:t>
            </a:r>
            <a:r>
              <a:rPr lang="ko-KR" altLang="en-US" dirty="0"/>
              <a:t>는 </a:t>
            </a:r>
            <a:r>
              <a:rPr lang="ko-KR" altLang="en-US" dirty="0" err="1">
                <a:solidFill>
                  <a:srgbClr val="48F60A"/>
                </a:solidFill>
              </a:rPr>
              <a:t>내부망</a:t>
            </a:r>
            <a:r>
              <a:rPr lang="ko-KR" altLang="en-US" dirty="0" err="1"/>
              <a:t>을</a:t>
            </a:r>
            <a:r>
              <a:rPr lang="ko-KR" altLang="en-US" dirty="0"/>
              <a:t> 운반</a:t>
            </a:r>
            <a:r>
              <a:rPr lang="en-US" altLang="ko-KR" dirty="0"/>
              <a:t>, IPsec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48F60A"/>
                </a:solidFill>
              </a:rPr>
              <a:t>운반된 트래픽</a:t>
            </a:r>
            <a:r>
              <a:rPr lang="ko-KR" altLang="en-US" dirty="0"/>
              <a:t>을 보호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102" y="2327657"/>
            <a:ext cx="4276725" cy="1428750"/>
          </a:xfrm>
          <a:prstGeom prst="rect">
            <a:avLst/>
          </a:prstGeom>
        </p:spPr>
      </p:pic>
      <p:sp>
        <p:nvSpPr>
          <p:cNvPr id="29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4946141" y="1803800"/>
            <a:ext cx="249339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ISAKMP Policy (Phase 1)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2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5589242" y="2919910"/>
            <a:ext cx="2397603" cy="91661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86908" y="1471329"/>
            <a:ext cx="2397603" cy="1167722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sp>
        <p:nvSpPr>
          <p:cNvPr id="53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네트워크 장비 이중화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시 자동 전환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무중단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운영 가능</a:t>
            </a: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 도입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방어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IPS/IDS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망 분리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망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논리적 분리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로그 및 파일 백업 서버 구성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대응 체계 마련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70" idx="2"/>
            <a:endCxn id="67" idx="0"/>
          </p:cNvCxnSpPr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4" name="꺾인 연결선 143"/>
          <p:cNvCxnSpPr>
            <a:stCxn id="79" idx="3"/>
            <a:endCxn id="140" idx="0"/>
          </p:cNvCxnSpPr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140" idx="2"/>
            <a:endCxn id="141" idx="0"/>
          </p:cNvCxnSpPr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>
            <a:stCxn id="141" idx="2"/>
            <a:endCxn id="142" idx="0"/>
          </p:cNvCxnSpPr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sp>
        <p:nvSpPr>
          <p:cNvPr id="56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28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6435294" y="1098056"/>
            <a:ext cx="717267" cy="693837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70" idx="2"/>
            <a:endCxn id="67" idx="0"/>
          </p:cNvCxnSpPr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sp>
        <p:nvSpPr>
          <p:cNvPr id="55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네트워크 장비 이중화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시 자동 전환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무중단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운영 가능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 도입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 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방어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IPS/IDS 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망 분리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망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논리적 분리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로그 및 파일 백업 서버 구성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대응 체계 마련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3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cxnSp>
        <p:nvCxnSpPr>
          <p:cNvPr id="11" name="꺾인 연결선 10"/>
          <p:cNvCxnSpPr>
            <a:stCxn id="79" idx="3"/>
            <a:endCxn id="60" idx="0"/>
          </p:cNvCxnSpPr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60" idx="2"/>
            <a:endCxn id="61" idx="0"/>
          </p:cNvCxnSpPr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61" idx="2"/>
            <a:endCxn id="62" idx="0"/>
          </p:cNvCxnSpPr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5277996" y="4236626"/>
            <a:ext cx="762194" cy="72434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447186" y="4236626"/>
            <a:ext cx="762194" cy="72434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557483" y="4236626"/>
            <a:ext cx="762194" cy="72434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7939595" y="2459712"/>
            <a:ext cx="717267" cy="170107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sp>
        <p:nvSpPr>
          <p:cNvPr id="55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네트워크 장비 이중화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시 자동 전환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무중단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운영 가능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 도입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방어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IPS/IDS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망 분리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망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ko-KR" altLang="en-US" dirty="0" err="1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업무망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논리적 분리</a:t>
            </a: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로그 및 파일 백업 서버 구성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대응 체계 마련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noFill/>
          </a:ln>
        </p:spPr>
      </p:pic>
      <p:sp>
        <p:nvSpPr>
          <p:cNvPr id="77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/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61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6376514" y="4311311"/>
            <a:ext cx="834690" cy="64726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70" idx="2"/>
            <a:endCxn id="67" idx="0"/>
          </p:cNvCxnSpPr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sp>
        <p:nvSpPr>
          <p:cNvPr id="55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네트워크 장비 이중화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시 자동 전환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무중단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운영 가능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 도입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방어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IPS/IDS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망 분리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망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논리적 분리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로그 및 파일 백업 서버 구성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</a:t>
            </a:r>
            <a:r>
              <a:rPr lang="ko-KR" altLang="en-US" dirty="0" err="1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손실시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대응 체계 마련</a:t>
            </a: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4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cxnSp>
        <p:nvCxnSpPr>
          <p:cNvPr id="76" name="꺾인 연결선 75"/>
          <p:cNvCxnSpPr/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5539259" y="1471329"/>
            <a:ext cx="2397603" cy="1167722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sp>
        <p:nvSpPr>
          <p:cNvPr id="53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접근 제어 강화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민감 자산에 대한 접근 최소화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GRE+IPsec</a:t>
            </a:r>
            <a:r>
              <a:rPr lang="en-US" altLang="ko-KR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간 안전한 통신 보장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70" idx="2"/>
            <a:endCxn id="67" idx="0"/>
          </p:cNvCxnSpPr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sp>
        <p:nvSpPr>
          <p:cNvPr id="55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3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cxnSp>
        <p:nvCxnSpPr>
          <p:cNvPr id="64" name="꺾인 연결선 63"/>
          <p:cNvCxnSpPr/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5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415420" y="1885863"/>
            <a:ext cx="2740220" cy="76108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sp>
        <p:nvSpPr>
          <p:cNvPr id="53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접근 제어 강화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민감 자산에 대한 접근 최소화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 err="1" smtClean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GRE+IPsec</a:t>
            </a:r>
            <a:r>
              <a:rPr lang="en-US" altLang="ko-KR" b="1" dirty="0" smtClean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간 안전한 통신 보장</a:t>
            </a: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207560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207560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2803558"/>
            <a:ext cx="360000" cy="36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2803558"/>
            <a:ext cx="360000" cy="36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014802"/>
            <a:ext cx="360000" cy="360000"/>
          </a:xfrm>
          <a:prstGeom prst="rect">
            <a:avLst/>
          </a:prstGeom>
        </p:spPr>
      </p:pic>
      <p:cxnSp>
        <p:nvCxnSpPr>
          <p:cNvPr id="6" name="꺾인 연결선 5"/>
          <p:cNvCxnSpPr>
            <a:stCxn id="19" idx="0"/>
            <a:endCxn id="25" idx="2"/>
          </p:cNvCxnSpPr>
          <p:nvPr/>
        </p:nvCxnSpPr>
        <p:spPr>
          <a:xfrm rot="5400000" flipH="1" flipV="1">
            <a:off x="5884672" y="1161437"/>
            <a:ext cx="700801" cy="112753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1" idx="0"/>
            <a:endCxn id="25" idx="2"/>
          </p:cNvCxnSpPr>
          <p:nvPr/>
        </p:nvCxnSpPr>
        <p:spPr>
          <a:xfrm rot="16200000" flipV="1">
            <a:off x="6999026" y="1174615"/>
            <a:ext cx="700801" cy="110117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9" idx="3"/>
            <a:endCxn id="21" idx="1"/>
          </p:cNvCxnSpPr>
          <p:nvPr/>
        </p:nvCxnSpPr>
        <p:spPr>
          <a:xfrm>
            <a:off x="5851306" y="2255603"/>
            <a:ext cx="1868707" cy="0"/>
          </a:xfrm>
          <a:prstGeom prst="straightConnector1">
            <a:avLst/>
          </a:prstGeom>
          <a:ln w="1905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386812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386812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19" y="386812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40" y="386812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3351513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3351513"/>
            <a:ext cx="360000" cy="360000"/>
          </a:xfrm>
          <a:prstGeom prst="rect">
            <a:avLst/>
          </a:prstGeom>
          <a:ln>
            <a:noFill/>
          </a:ln>
        </p:spPr>
      </p:pic>
      <p:cxnSp>
        <p:nvCxnSpPr>
          <p:cNvPr id="17" name="꺾인 연결선 16"/>
          <p:cNvCxnSpPr>
            <a:stCxn id="36" idx="0"/>
            <a:endCxn id="38" idx="1"/>
          </p:cNvCxnSpPr>
          <p:nvPr/>
        </p:nvCxnSpPr>
        <p:spPr>
          <a:xfrm rot="5400000" flipH="1" flipV="1">
            <a:off x="5195056" y="3571876"/>
            <a:ext cx="336612" cy="25588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39" idx="3"/>
            <a:endCxn id="37" idx="0"/>
          </p:cNvCxnSpPr>
          <p:nvPr/>
        </p:nvCxnSpPr>
        <p:spPr>
          <a:xfrm>
            <a:off x="8080013" y="3531513"/>
            <a:ext cx="255627" cy="33661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38" idx="2"/>
            <a:endCxn id="33" idx="0"/>
          </p:cNvCxnSpPr>
          <p:nvPr/>
        </p:nvCxnSpPr>
        <p:spPr>
          <a:xfrm>
            <a:off x="5671306" y="3711513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9" idx="2"/>
            <a:endCxn id="34" idx="0"/>
          </p:cNvCxnSpPr>
          <p:nvPr/>
        </p:nvCxnSpPr>
        <p:spPr>
          <a:xfrm>
            <a:off x="7900013" y="3711513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2" idx="2"/>
            <a:endCxn id="38" idx="0"/>
          </p:cNvCxnSpPr>
          <p:nvPr/>
        </p:nvCxnSpPr>
        <p:spPr>
          <a:xfrm>
            <a:off x="5671306" y="3163558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24" idx="2"/>
            <a:endCxn id="39" idx="0"/>
          </p:cNvCxnSpPr>
          <p:nvPr/>
        </p:nvCxnSpPr>
        <p:spPr>
          <a:xfrm>
            <a:off x="7900013" y="3163558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9" idx="2"/>
            <a:endCxn id="22" idx="0"/>
          </p:cNvCxnSpPr>
          <p:nvPr/>
        </p:nvCxnSpPr>
        <p:spPr>
          <a:xfrm>
            <a:off x="5671306" y="2435603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1" idx="2"/>
            <a:endCxn id="24" idx="0"/>
          </p:cNvCxnSpPr>
          <p:nvPr/>
        </p:nvCxnSpPr>
        <p:spPr>
          <a:xfrm>
            <a:off x="7900013" y="2435603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312;p41"/>
          <p:cNvSpPr/>
          <p:nvPr/>
        </p:nvSpPr>
        <p:spPr>
          <a:xfrm>
            <a:off x="6175842" y="228085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터널링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2;p41"/>
          <p:cNvSpPr/>
          <p:nvPr/>
        </p:nvSpPr>
        <p:spPr>
          <a:xfrm>
            <a:off x="4881489" y="42225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Google Shape;312;p41"/>
          <p:cNvSpPr/>
          <p:nvPr/>
        </p:nvSpPr>
        <p:spPr>
          <a:xfrm>
            <a:off x="7492888" y="42225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Google Shape;312;p41"/>
          <p:cNvSpPr/>
          <p:nvPr/>
        </p:nvSpPr>
        <p:spPr>
          <a:xfrm>
            <a:off x="5759205" y="1047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Google Shape;312;p41"/>
          <p:cNvSpPr/>
          <p:nvPr/>
        </p:nvSpPr>
        <p:spPr>
          <a:xfrm>
            <a:off x="4600903" y="20701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</p:spTree>
    <p:extLst>
      <p:ext uri="{BB962C8B-B14F-4D97-AF65-F5344CB8AC3E}">
        <p14:creationId xmlns:p14="http://schemas.microsoft.com/office/powerpoint/2010/main" val="23641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39A4-1E93-58BC-8553-738E7A71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4">
            <a:extLst>
              <a:ext uri="{FF2B5EF4-FFF2-40B4-BE49-F238E27FC236}">
                <a16:creationId xmlns:a16="http://schemas.microsoft.com/office/drawing/2014/main" id="{F69319C4-9053-91C1-6299-BC8FB616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93998"/>
            <a:ext cx="8280000" cy="572700"/>
          </a:xfrm>
        </p:spPr>
        <p:txBody>
          <a:bodyPr/>
          <a:lstStyle/>
          <a:p>
            <a:r>
              <a:rPr lang="en-US" altLang="ko-KR" dirty="0"/>
              <a:t>IPsec </a:t>
            </a:r>
            <a:r>
              <a:rPr lang="ko-KR" altLang="en-US" dirty="0"/>
              <a:t>암호화 구조 </a:t>
            </a:r>
            <a:r>
              <a:rPr lang="en-US" altLang="ko-KR" dirty="0"/>
              <a:t>– Phase 1 ~ 2</a:t>
            </a:r>
            <a:endParaRPr lang="ko-KR" altLang="en-US" dirty="0"/>
          </a:p>
        </p:txBody>
      </p:sp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96EBE08A-9A5A-E2E4-3B63-DA284AF5CE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en-US" altLang="ko-KR" dirty="0">
                <a:solidFill>
                  <a:srgbClr val="48F60A"/>
                </a:solidFill>
              </a:rPr>
              <a:t>IPsec</a:t>
            </a:r>
            <a:r>
              <a:rPr lang="ko-KR" altLang="en-US" dirty="0"/>
              <a:t>을 통해 데이터 </a:t>
            </a:r>
            <a:r>
              <a:rPr lang="ko-KR" altLang="en-US" dirty="0">
                <a:solidFill>
                  <a:srgbClr val="48F60A"/>
                </a:solidFill>
              </a:rPr>
              <a:t>기밀성</a:t>
            </a:r>
            <a:r>
              <a:rPr lang="en-US" altLang="ko-KR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무결성</a:t>
            </a:r>
            <a:r>
              <a:rPr lang="en-US" altLang="ko-KR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인증</a:t>
            </a:r>
            <a:r>
              <a:rPr lang="ko-KR" altLang="en-US" dirty="0"/>
              <a:t> 확보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Phase 1: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8F60A"/>
                </a:solidFill>
              </a:rPr>
              <a:t>보안 채널 수립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Phase 2:</a:t>
            </a:r>
            <a:r>
              <a:rPr lang="ko-KR" altLang="en-US" dirty="0"/>
              <a:t> 실제 데이터 </a:t>
            </a:r>
            <a:r>
              <a:rPr lang="ko-KR" altLang="en-US" dirty="0">
                <a:solidFill>
                  <a:srgbClr val="48F60A"/>
                </a:solidFill>
              </a:rPr>
              <a:t>암호화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GRE</a:t>
            </a:r>
            <a:r>
              <a:rPr lang="ko-KR" altLang="en-US" dirty="0"/>
              <a:t>는 </a:t>
            </a:r>
            <a:r>
              <a:rPr lang="ko-KR" altLang="en-US" dirty="0" err="1">
                <a:solidFill>
                  <a:srgbClr val="48F60A"/>
                </a:solidFill>
              </a:rPr>
              <a:t>내부망</a:t>
            </a:r>
            <a:r>
              <a:rPr lang="ko-KR" altLang="en-US" dirty="0" err="1"/>
              <a:t>을</a:t>
            </a:r>
            <a:r>
              <a:rPr lang="ko-KR" altLang="en-US" dirty="0"/>
              <a:t> 운반</a:t>
            </a:r>
            <a:r>
              <a:rPr lang="en-US" altLang="ko-KR" dirty="0"/>
              <a:t>, IPsec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48F60A"/>
                </a:solidFill>
              </a:rPr>
              <a:t>운반된 트래픽</a:t>
            </a:r>
            <a:r>
              <a:rPr lang="ko-KR" altLang="en-US" dirty="0"/>
              <a:t>을 보호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2343" b="96"/>
          <a:stretch/>
        </p:blipFill>
        <p:spPr>
          <a:xfrm>
            <a:off x="4089923" y="2468868"/>
            <a:ext cx="3311570" cy="6375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7142" t="5167"/>
          <a:stretch/>
        </p:blipFill>
        <p:spPr>
          <a:xfrm>
            <a:off x="5745708" y="3215187"/>
            <a:ext cx="2461575" cy="605200"/>
          </a:xfrm>
          <a:prstGeom prst="rect">
            <a:avLst/>
          </a:prstGeom>
        </p:spPr>
      </p:pic>
      <p:sp>
        <p:nvSpPr>
          <p:cNvPr id="8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4946141" y="1803800"/>
            <a:ext cx="249339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IPsec Transform-set (Phase 2)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2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39A4-1E93-58BC-8553-738E7A71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4">
            <a:extLst>
              <a:ext uri="{FF2B5EF4-FFF2-40B4-BE49-F238E27FC236}">
                <a16:creationId xmlns:a16="http://schemas.microsoft.com/office/drawing/2014/main" id="{F69319C4-9053-91C1-6299-BC8FB616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93998"/>
            <a:ext cx="8280000" cy="572700"/>
          </a:xfrm>
        </p:spPr>
        <p:txBody>
          <a:bodyPr/>
          <a:lstStyle/>
          <a:p>
            <a:r>
              <a:rPr lang="en-US" altLang="ko-KR" dirty="0"/>
              <a:t>IPsec </a:t>
            </a:r>
            <a:r>
              <a:rPr lang="ko-KR" altLang="en-US" dirty="0"/>
              <a:t>암호화 구조 </a:t>
            </a:r>
            <a:r>
              <a:rPr lang="en-US" altLang="ko-KR" dirty="0"/>
              <a:t>– Phase 1 ~ 2</a:t>
            </a:r>
            <a:endParaRPr lang="ko-KR" altLang="en-US" dirty="0"/>
          </a:p>
        </p:txBody>
      </p:sp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96EBE08A-9A5A-E2E4-3B63-DA284AF5CE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en-US" altLang="ko-KR" dirty="0">
                <a:solidFill>
                  <a:srgbClr val="48F60A"/>
                </a:solidFill>
              </a:rPr>
              <a:t>IPsec</a:t>
            </a:r>
            <a:r>
              <a:rPr lang="ko-KR" altLang="en-US" dirty="0"/>
              <a:t>을 통해 데이터 </a:t>
            </a:r>
            <a:r>
              <a:rPr lang="ko-KR" altLang="en-US" dirty="0">
                <a:solidFill>
                  <a:srgbClr val="48F60A"/>
                </a:solidFill>
              </a:rPr>
              <a:t>기밀성</a:t>
            </a:r>
            <a:r>
              <a:rPr lang="en-US" altLang="ko-KR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무결성</a:t>
            </a:r>
            <a:r>
              <a:rPr lang="en-US" altLang="ko-KR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인증</a:t>
            </a:r>
            <a:r>
              <a:rPr lang="ko-KR" altLang="en-US" dirty="0"/>
              <a:t> 확보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Phase 1: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8F60A"/>
                </a:solidFill>
              </a:rPr>
              <a:t>보안 채널 수립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Phase 2:</a:t>
            </a:r>
            <a:r>
              <a:rPr lang="ko-KR" altLang="en-US" dirty="0"/>
              <a:t> 실제 데이터 </a:t>
            </a:r>
            <a:r>
              <a:rPr lang="ko-KR" altLang="en-US" dirty="0">
                <a:solidFill>
                  <a:srgbClr val="48F60A"/>
                </a:solidFill>
              </a:rPr>
              <a:t>암호화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GRE</a:t>
            </a:r>
            <a:r>
              <a:rPr lang="ko-KR" altLang="en-US" dirty="0"/>
              <a:t>는 </a:t>
            </a:r>
            <a:r>
              <a:rPr lang="ko-KR" altLang="en-US" dirty="0" err="1">
                <a:solidFill>
                  <a:srgbClr val="48F60A"/>
                </a:solidFill>
              </a:rPr>
              <a:t>내부망</a:t>
            </a:r>
            <a:r>
              <a:rPr lang="ko-KR" altLang="en-US" dirty="0" err="1"/>
              <a:t>을</a:t>
            </a:r>
            <a:r>
              <a:rPr lang="ko-KR" altLang="en-US" dirty="0"/>
              <a:t> 운반</a:t>
            </a:r>
            <a:r>
              <a:rPr lang="en-US" altLang="ko-KR" dirty="0"/>
              <a:t>, IPsec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48F60A"/>
                </a:solidFill>
              </a:rPr>
              <a:t>운반된 트래픽</a:t>
            </a:r>
            <a:r>
              <a:rPr lang="ko-KR" altLang="en-US" dirty="0"/>
              <a:t>을 보호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998" y="2567056"/>
            <a:ext cx="3486150" cy="1209675"/>
          </a:xfrm>
          <a:prstGeom prst="rect">
            <a:avLst/>
          </a:prstGeom>
        </p:spPr>
      </p:pic>
      <p:sp>
        <p:nvSpPr>
          <p:cNvPr id="7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4946141" y="1803800"/>
            <a:ext cx="249339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Crypto Map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91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39A4-1E93-58BC-8553-738E7A71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4">
            <a:extLst>
              <a:ext uri="{FF2B5EF4-FFF2-40B4-BE49-F238E27FC236}">
                <a16:creationId xmlns:a16="http://schemas.microsoft.com/office/drawing/2014/main" id="{F69319C4-9053-91C1-6299-BC8FB616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93998"/>
            <a:ext cx="8280000" cy="572700"/>
          </a:xfrm>
        </p:spPr>
        <p:txBody>
          <a:bodyPr/>
          <a:lstStyle/>
          <a:p>
            <a:r>
              <a:rPr lang="en-US" altLang="ko-KR" dirty="0"/>
              <a:t>MTU / MSS </a:t>
            </a:r>
            <a:r>
              <a:rPr lang="ko-KR" altLang="en-US" dirty="0"/>
              <a:t>조정</a:t>
            </a:r>
            <a:endParaRPr lang="ko-KR" altLang="en-US" dirty="0"/>
          </a:p>
        </p:txBody>
      </p:sp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96EBE08A-9A5A-E2E4-3B63-DA284AF5CE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GRE + </a:t>
            </a:r>
            <a:r>
              <a:rPr lang="en-US" altLang="ko-KR" dirty="0" err="1" smtClean="0">
                <a:solidFill>
                  <a:schemeClr val="accent6"/>
                </a:solidFill>
              </a:rPr>
              <a:t>Ip</a:t>
            </a:r>
            <a:r>
              <a:rPr lang="en-US" altLang="ko-KR" dirty="0" err="1" smtClean="0">
                <a:solidFill>
                  <a:schemeClr val="accent6"/>
                </a:solidFill>
              </a:rPr>
              <a:t>sec</a:t>
            </a:r>
            <a:r>
              <a:rPr lang="en-US" altLang="ko-KR" dirty="0" smtClean="0">
                <a:solidFill>
                  <a:schemeClr val="accent6"/>
                </a:solidFill>
              </a:rPr>
              <a:t> </a:t>
            </a:r>
            <a:r>
              <a:rPr lang="ko-KR" altLang="en-US" dirty="0" smtClean="0">
                <a:solidFill>
                  <a:srgbClr val="48F60A"/>
                </a:solidFill>
              </a:rPr>
              <a:t>오버헤드 고려 </a:t>
            </a:r>
            <a:r>
              <a:rPr lang="en-US" altLang="ko-KR" dirty="0" smtClean="0">
                <a:solidFill>
                  <a:srgbClr val="48F60A"/>
                </a:solidFill>
              </a:rPr>
              <a:t>MTU/MSS </a:t>
            </a:r>
            <a:r>
              <a:rPr lang="ko-KR" altLang="en-US" dirty="0" smtClean="0">
                <a:solidFill>
                  <a:srgbClr val="48F60A"/>
                </a:solidFill>
              </a:rPr>
              <a:t>값 조정</a:t>
            </a:r>
            <a:r>
              <a:rPr lang="en-US" altLang="ko-KR" dirty="0" smtClean="0">
                <a:solidFill>
                  <a:srgbClr val="48F60A"/>
                </a:solidFill>
              </a:rPr>
              <a:t>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2362269"/>
            <a:ext cx="43719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18E7-670E-CFF1-296A-342BCF0E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4">
            <a:extLst>
              <a:ext uri="{FF2B5EF4-FFF2-40B4-BE49-F238E27FC236}">
                <a16:creationId xmlns:a16="http://schemas.microsoft.com/office/drawing/2014/main" id="{39BF02F7-3E6E-0DBE-1864-A4A91233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r>
              <a:rPr lang="en-US" altLang="ko-KR" dirty="0" smtClean="0"/>
              <a:t>OSPF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9B15896F-6115-BE58-BD5C-589FC294AE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링크 상태 기반 </a:t>
            </a:r>
            <a:r>
              <a:rPr lang="ko-KR" altLang="en-US" spc="-150" dirty="0"/>
              <a:t>라우팅 프로토콜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네트워크 변경을 </a:t>
            </a:r>
            <a:r>
              <a:rPr lang="ko-KR" altLang="en-US" dirty="0">
                <a:solidFill>
                  <a:srgbClr val="48F60A"/>
                </a:solidFill>
              </a:rPr>
              <a:t>자동 감지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48F60A"/>
                </a:solidFill>
              </a:rPr>
              <a:t>최적 경로</a:t>
            </a:r>
            <a:r>
              <a:rPr lang="ko-KR" altLang="en-US" dirty="0">
                <a:solidFill>
                  <a:schemeClr val="bg1"/>
                </a:solidFill>
              </a:rPr>
              <a:t> 계산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rgbClr val="48F60A"/>
                </a:solidFill>
              </a:rPr>
              <a:t>장애 시 자동 복구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인프라 구조</a:t>
            </a:r>
            <a:r>
              <a:rPr lang="ko-KR" altLang="en-US" dirty="0">
                <a:solidFill>
                  <a:srgbClr val="48F60A"/>
                </a:solidFill>
              </a:rPr>
              <a:t> 확장</a:t>
            </a:r>
            <a:r>
              <a:rPr lang="en-US" altLang="ko-KR" spc="-60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변경</a:t>
            </a:r>
            <a:r>
              <a:rPr lang="ko-KR" altLang="en-US" dirty="0">
                <a:solidFill>
                  <a:schemeClr val="bg1"/>
                </a:solidFill>
              </a:rPr>
              <a:t> 시</a:t>
            </a:r>
            <a:r>
              <a:rPr lang="ko-KR" altLang="en-US" dirty="0">
                <a:solidFill>
                  <a:srgbClr val="48F60A"/>
                </a:solidFill>
              </a:rPr>
              <a:t> 운영 부담 최소화</a:t>
            </a:r>
            <a:endParaRPr lang="en-US" altLang="ko-KR" dirty="0">
              <a:solidFill>
                <a:srgbClr val="48F60A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707904" y="2006057"/>
            <a:ext cx="3103400" cy="2216116"/>
            <a:chOff x="4707904" y="1889940"/>
            <a:chExt cx="3103400" cy="2216116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562862E-05FB-C040-FA06-11193AFA9EF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585" y="2175061"/>
              <a:ext cx="590648" cy="341793"/>
            </a:xfrm>
            <a:prstGeom prst="line">
              <a:avLst/>
            </a:prstGeom>
            <a:ln w="38100">
              <a:solidFill>
                <a:srgbClr val="48F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CE9B3E-2C5F-39BF-D59A-51AD1B599C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3233" y="2551570"/>
              <a:ext cx="634653" cy="1061004"/>
            </a:xfrm>
            <a:prstGeom prst="line">
              <a:avLst/>
            </a:prstGeom>
            <a:ln w="19050">
              <a:solidFill>
                <a:srgbClr val="48F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02E2EC7-AF15-3A19-8DC3-0C93F7CC7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3" y="2571750"/>
              <a:ext cx="651036" cy="1030674"/>
            </a:xfrm>
            <a:prstGeom prst="line">
              <a:avLst/>
            </a:prstGeom>
            <a:ln w="19050">
              <a:solidFill>
                <a:srgbClr val="48F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3519A0B-773E-6021-487B-5CD94E42A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387" y="2175061"/>
              <a:ext cx="553869" cy="376509"/>
            </a:xfrm>
            <a:prstGeom prst="line">
              <a:avLst/>
            </a:prstGeom>
            <a:ln w="38100">
              <a:solidFill>
                <a:srgbClr val="48F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4D9AAEF-3BFA-3A7F-4980-648F5206DA1F}"/>
                </a:ext>
              </a:extLst>
            </p:cNvPr>
            <p:cNvSpPr/>
            <p:nvPr/>
          </p:nvSpPr>
          <p:spPr>
            <a:xfrm rot="19797915">
              <a:off x="6780070" y="2400701"/>
              <a:ext cx="1031234" cy="168907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01CC6C0-75F2-C87C-3647-FC40DE7FB780}"/>
                </a:ext>
              </a:extLst>
            </p:cNvPr>
            <p:cNvSpPr/>
            <p:nvPr/>
          </p:nvSpPr>
          <p:spPr>
            <a:xfrm rot="1779253">
              <a:off x="4707904" y="2416982"/>
              <a:ext cx="1031234" cy="168907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04C181A-1CA2-DAA6-93E9-1220A61DA03E}"/>
                </a:ext>
              </a:extLst>
            </p:cNvPr>
            <p:cNvSpPr/>
            <p:nvPr/>
          </p:nvSpPr>
          <p:spPr>
            <a:xfrm>
              <a:off x="5516814" y="1889940"/>
              <a:ext cx="1436581" cy="814258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B5C4CD7-B61A-F68B-9028-17C02A80D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176" y="2287513"/>
              <a:ext cx="528114" cy="528114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D91F605-9F23-D147-CC93-998996BE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659" y="2287513"/>
              <a:ext cx="528114" cy="528114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DDE41F-C21B-3456-A448-8A6EFB5B8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266" y="3380006"/>
              <a:ext cx="528114" cy="528114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A75A1A4-4825-FDEC-BFB5-5A5AF45B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714" y="3380006"/>
              <a:ext cx="528114" cy="528114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A1D22D7-86CE-DC91-6E8F-8840AC63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1199" y="1911004"/>
              <a:ext cx="528114" cy="528114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8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4988407" y="1585436"/>
            <a:ext cx="249339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OSPF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네트워크 링크 구조 예시</a:t>
            </a:r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84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bile Password Manager App Pitch Deck by Slidesgo">
  <a:themeElements>
    <a:clrScheme name="Simple Light">
      <a:dk1>
        <a:srgbClr val="252640"/>
      </a:dk1>
      <a:lt1>
        <a:srgbClr val="F8F5FF"/>
      </a:lt1>
      <a:dk2>
        <a:srgbClr val="E6E1F5"/>
      </a:dk2>
      <a:lt2>
        <a:srgbClr val="225C73"/>
      </a:lt2>
      <a:accent1>
        <a:srgbClr val="0BC4D9"/>
      </a:accent1>
      <a:accent2>
        <a:srgbClr val="F2A341"/>
      </a:accent2>
      <a:accent3>
        <a:srgbClr val="FED583"/>
      </a:accent3>
      <a:accent4>
        <a:srgbClr val="FFA485"/>
      </a:accent4>
      <a:accent5>
        <a:srgbClr val="F2AB9B"/>
      </a:accent5>
      <a:accent6>
        <a:srgbClr val="FFFFFF"/>
      </a:accent6>
      <a:hlink>
        <a:srgbClr val="2526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1511</Words>
  <Application>Microsoft Office PowerPoint</Application>
  <PresentationFormat>화면 슬라이드 쇼(16:9)</PresentationFormat>
  <Paragraphs>956</Paragraphs>
  <Slides>55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HY견고딕</vt:lpstr>
      <vt:lpstr>Play</vt:lpstr>
      <vt:lpstr>Poppins</vt:lpstr>
      <vt:lpstr>맑은 고딕</vt:lpstr>
      <vt:lpstr>Arial</vt:lpstr>
      <vt:lpstr>Rubik</vt:lpstr>
      <vt:lpstr>Rubik Medium</vt:lpstr>
      <vt:lpstr>Wingdings</vt:lpstr>
      <vt:lpstr>Mobile Password Manager App Pitch Deck by Slidesgo</vt:lpstr>
      <vt:lpstr>네트워크 엔지니어 강버들 포트폴리오</vt:lpstr>
      <vt:lpstr>역할</vt:lpstr>
      <vt:lpstr>본사·지사 터널링 개요</vt:lpstr>
      <vt:lpstr>IPsec 암호화 구조 – Phase 1 ~ 2</vt:lpstr>
      <vt:lpstr>IPsec 암호화 구조 – Phase 1 ~ 2</vt:lpstr>
      <vt:lpstr>IPsec 암호화 구조 – Phase 1 ~ 2</vt:lpstr>
      <vt:lpstr>IPsec 암호화 구조 – Phase 1 ~ 2</vt:lpstr>
      <vt:lpstr>MTU / MSS 조정</vt:lpstr>
      <vt:lpstr>OSPF 적용</vt:lpstr>
      <vt:lpstr>OSPF Neighbor 형성</vt:lpstr>
      <vt:lpstr>OSPF Neighbor 형성</vt:lpstr>
      <vt:lpstr>네트워크 트래픽 보안 설정 </vt:lpstr>
      <vt:lpstr>네트워크 트래픽 보안 설정 </vt:lpstr>
      <vt:lpstr>네트워크 트래픽 보안 설정</vt:lpstr>
      <vt:lpstr>Trouble Shooting</vt:lpstr>
      <vt:lpstr>NAT 예외 누락으로 인한 터널 실패</vt:lpstr>
      <vt:lpstr>NAT 예외 누락으로 인한 터널 실패</vt:lpstr>
      <vt:lpstr>NAT 예외 누락으로 인한 터널 실패</vt:lpstr>
      <vt:lpstr>느낀점</vt:lpstr>
      <vt:lpstr>결과물</vt:lpstr>
      <vt:lpstr>푸드파이터 팀 공통 프로젝트 개요</vt:lpstr>
      <vt:lpstr>PowerPoint 프레젠테이션</vt:lpstr>
      <vt:lpstr>팀원 소개 </vt:lpstr>
      <vt:lpstr>팀원 소개</vt:lpstr>
      <vt:lpstr>팀원 소개</vt:lpstr>
      <vt:lpstr>프로젝트 배경</vt:lpstr>
      <vt:lpstr>고객사 설명 (본사)</vt:lpstr>
      <vt:lpstr>고객사 설명 (지사)</vt:lpstr>
      <vt:lpstr>추진 배경</vt:lpstr>
      <vt:lpstr>추진 배경</vt:lpstr>
      <vt:lpstr>시나리오 요약</vt:lpstr>
      <vt:lpstr>시나리오 요약</vt:lpstr>
      <vt:lpstr>시나리오 요약</vt:lpstr>
      <vt:lpstr>사업 목표</vt:lpstr>
      <vt:lpstr>사용 툴</vt:lpstr>
      <vt:lpstr>사용 툴</vt:lpstr>
      <vt:lpstr>수행 일정</vt:lpstr>
      <vt:lpstr>사업 목적</vt:lpstr>
      <vt:lpstr>분석 및 점검</vt:lpstr>
      <vt:lpstr>자산 범위</vt:lpstr>
      <vt:lpstr>점검 범위</vt:lpstr>
      <vt:lpstr>PowerPoint 프레젠테이션</vt:lpstr>
      <vt:lpstr>기존 인프라</vt:lpstr>
      <vt:lpstr>기존 인프라 문제점</vt:lpstr>
      <vt:lpstr>기존 인프라 문제점</vt:lpstr>
      <vt:lpstr>기존 인프라 문제점</vt:lpstr>
      <vt:lpstr>기존 인프라 문제점</vt:lpstr>
      <vt:lpstr>기존 인프라 문제점</vt:lpstr>
      <vt:lpstr>개선 인프라</vt:lpstr>
      <vt:lpstr>개선된 인프라</vt:lpstr>
      <vt:lpstr>개선된 인프라</vt:lpstr>
      <vt:lpstr>개선된 인프라</vt:lpstr>
      <vt:lpstr>개선된 인프라</vt:lpstr>
      <vt:lpstr>개선된 인프라</vt:lpstr>
      <vt:lpstr>개선된 인프라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푸드파이터 밥세권</dc:title>
  <dc:creator>Lee Tae Ho</dc:creator>
  <cp:lastModifiedBy>Windows 사용자</cp:lastModifiedBy>
  <cp:revision>462</cp:revision>
  <dcterms:modified xsi:type="dcterms:W3CDTF">2025-12-16T05:05:16Z</dcterms:modified>
  <cp:version/>
</cp:coreProperties>
</file>